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64" r:id="rId2"/>
  </p:sldMasterIdLst>
  <p:notesMasterIdLst>
    <p:notesMasterId r:id="rId38"/>
  </p:notesMasterIdLst>
  <p:sldIdLst>
    <p:sldId id="522" r:id="rId3"/>
    <p:sldId id="1197" r:id="rId4"/>
    <p:sldId id="450" r:id="rId5"/>
    <p:sldId id="516" r:id="rId6"/>
    <p:sldId id="430" r:id="rId7"/>
    <p:sldId id="320" r:id="rId8"/>
    <p:sldId id="261" r:id="rId9"/>
    <p:sldId id="471" r:id="rId10"/>
    <p:sldId id="414" r:id="rId11"/>
    <p:sldId id="415" r:id="rId12"/>
    <p:sldId id="416" r:id="rId13"/>
    <p:sldId id="417" r:id="rId14"/>
    <p:sldId id="324" r:id="rId15"/>
    <p:sldId id="431" r:id="rId16"/>
    <p:sldId id="1196" r:id="rId17"/>
    <p:sldId id="419" r:id="rId18"/>
    <p:sldId id="420" r:id="rId19"/>
    <p:sldId id="421" r:id="rId20"/>
    <p:sldId id="468" r:id="rId21"/>
    <p:sldId id="428" r:id="rId22"/>
    <p:sldId id="451" r:id="rId23"/>
    <p:sldId id="514" r:id="rId24"/>
    <p:sldId id="1199" r:id="rId25"/>
    <p:sldId id="519" r:id="rId26"/>
    <p:sldId id="452" r:id="rId27"/>
    <p:sldId id="453" r:id="rId28"/>
    <p:sldId id="455" r:id="rId29"/>
    <p:sldId id="456" r:id="rId30"/>
    <p:sldId id="457" r:id="rId31"/>
    <p:sldId id="458" r:id="rId32"/>
    <p:sldId id="459" r:id="rId33"/>
    <p:sldId id="463" r:id="rId34"/>
    <p:sldId id="460" r:id="rId35"/>
    <p:sldId id="467" r:id="rId36"/>
    <p:sldId id="1202" r:id="rId3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57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372FF4"/>
    <a:srgbClr val="58267E"/>
    <a:srgbClr val="007E39"/>
    <a:srgbClr val="1A178D"/>
    <a:srgbClr val="FF00FF"/>
    <a:srgbClr val="FF66FF"/>
    <a:srgbClr val="FF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A87ED7-84B2-4C0F-9154-4CC4EACB198C}" v="10" dt="2021-09-30T15:08:47.808"/>
    <p1510:client id="{B9A6FDB9-EC7C-4CD7-8A3F-890E2396854C}" v="77" dt="2021-09-30T15:01:19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6" autoAdjust="0"/>
    <p:restoredTop sz="81473" autoAdjust="0"/>
  </p:normalViewPr>
  <p:slideViewPr>
    <p:cSldViewPr>
      <p:cViewPr varScale="1">
        <p:scale>
          <a:sx n="84" d="100"/>
          <a:sy n="84" d="100"/>
        </p:scale>
        <p:origin x="168" y="60"/>
      </p:cViewPr>
      <p:guideLst>
        <p:guide orient="horz" pos="2160"/>
        <p:guide orient="horz" pos="576"/>
        <p:guide pos="384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5.31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1979 377,'-2'-1,"1"0,-1-1,0 1,0 0,0 0,0 0,0 0,0 1,-1-1,1 0,0 1,-2-1,-29-1,21 1,-309-2,175 4,-1259-1,1381-1,14-2,10 3,0 0,0-1,0 1,0 0,0 0,0 0,0 0,0 0,0-1,0 1,0 0,0 0,0 0,0 0,0-1,0 1,0 0,0 0,0 0,0 0,0 0,1-1,-1 1,0 0,0 0,0 0,0 0,0 0,0 0,0-1,1 1,-1 0,0 0,0 0,0 0,0 0,0 0,1 0,-1 0,0 0,0 0,0 0,0 0,1 0,-1 0,0 0,0 0,9-4,0 0,0 1,0 1,6-1,3-2,121-24,9 4,51-9,665-134,-529 121,-280 40,76-5,114 5,-209 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6.60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1,'6'0,"1"0,-1 0,1 0,-1 1,1 0,-1 1,0 0,0 0,1 0,-1 0,-1 1,1 0,0 0,-1 1,1 0,-1 0,0 0,0 0,-1 1,3 3,18 23,-15-18,1-1,0 0,8 7,-14-16,-1 1,1-1,0 0,0 0,0 0,0-1,0 0,1 0,-1 0,0-1,1 0,3 1,31 1,-1-3,25-2,-43 1,1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6.9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7.5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8.43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86 0,'-2'1,"0"0,1 1,-1-1,0 1,1-1,-1 1,1-1,0 1,-1 0,1 0,0-1,0 1,0 0,0 0,0 0,0 2,-8 37,7-28,-15 107,-1 105,10-143,3-37,1 32,4-60,0-3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9.26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0 184,'0'-155,"0"126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6.15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1264 1,'-44'0,"6"-1,-16 3,-2 8,30-5,5 0,1 1,-1 1,1 1,-10 5,-19 8,37-17,0-1,0-1,0 0,-1-1,1 0,0 0,-8-2,-33 2,-134 10,-36-9,150 0,0 3,0 3,-2 4,53-8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6.60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1,'6'0,"1"0,-1 0,1 0,-1 1,1 0,-1 1,0 0,0 0,1 0,-1 0,-1 1,1 0,0 0,-1 1,1 0,-1 0,0 0,0 0,-1 1,3 3,18 23,-15-18,1-1,0 0,8 7,-14-16,-1 1,1-1,0 0,0 0,0 0,0-1,0 0,1 0,-1 0,0-1,1 0,3 1,31 1,-1-3,25-2,-43 1,1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6.9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7.5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8.43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86 0,'-2'1,"0"0,1 1,-1-1,0 1,1-1,-1 1,1-1,0 1,-1 0,1 0,0-1,0 1,0 0,0 0,0 0,0 2,-8 37,7-28,-15 107,-1 105,10-143,3-37,1 32,4-60,0-3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9.26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0 184,'0'-155,"0"126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5.31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1979 377,'-2'-1,"1"0,-1-1,0 1,0 0,0 0,0 0,0 0,0 1,-1-1,1 0,0 1,-2-1,-29-1,21 1,-309-2,175 4,-1259-1,1381-1,14-2,10 3,0 0,0-1,0 1,0 0,0 0,0 0,0 0,0 0,0-1,0 1,0 0,0 0,0 0,0 0,0-1,0 1,0 0,0 0,0 0,0 0,0 0,1-1,-1 1,0 0,0 0,0 0,0 0,0 0,0 0,0-1,1 1,-1 0,0 0,0 0,0 0,0 0,0 0,1 0,-1 0,0 0,0 0,0 0,0 0,1 0,-1 0,0 0,0 0,9-4,0 0,0 1,0 1,6-1,3-2,121-24,9 4,51-9,665-134,-529 121,-280 40,76-5,114 5,-209 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2T19:28:36.15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1264 1,'-44'0,"6"-1,-16 3,-2 8,30-5,5 0,1 1,-1 1,1 1,-10 5,-19 8,37-17,0-1,0-1,0 0,-1-1,1 0,0 0,-8-2,-33 2,-134 10,-36-9,150 0,0 3,0 3,-2 4,53-8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24506C0-3FFE-45A5-803D-9F4FC5464A7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8646707-6BBD-41A9-B4DF-0C76A73A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dirty="0"/>
              <a:t>This template can be used as a starter file to give updates for project</a:t>
            </a:r>
            <a:r>
              <a:rPr lang="en-US" baseline="0" dirty="0"/>
              <a:t> milestones.</a:t>
            </a:r>
            <a:endParaRPr lang="en-US" dirty="0"/>
          </a:p>
          <a:p>
            <a:endParaRPr lang="en-US" baseline="0" dirty="0"/>
          </a:p>
          <a:p>
            <a:pPr lvl="0"/>
            <a:r>
              <a:rPr lang="en-US" sz="1000" b="1" dirty="0"/>
              <a:t>Sections</a:t>
            </a:r>
            <a:endParaRPr lang="en-US" sz="1000" dirty="0"/>
          </a:p>
          <a:p>
            <a:pPr lvl="0"/>
            <a:r>
              <a:rPr lang="en-US" sz="1000" dirty="0"/>
              <a:t>Right-click on a slide to add sections. Sections can help to organize your slides or facilitate collaboration between multiple authors.</a:t>
            </a:r>
          </a:p>
          <a:p>
            <a:pPr lvl="0"/>
            <a:endParaRPr lang="en-US" sz="1000" b="1" dirty="0"/>
          </a:p>
          <a:p>
            <a:pPr lvl="0"/>
            <a:r>
              <a:rPr lang="en-US" sz="1000" b="1" dirty="0"/>
              <a:t>Notes</a:t>
            </a:r>
          </a:p>
          <a:p>
            <a:pPr lvl="0"/>
            <a:r>
              <a:rPr lang="en-US" sz="1000" dirty="0"/>
              <a:t>Use the Notes section for delivery notes or to provide additional details for the audience. View these notes in Presentation View during your presentation. </a:t>
            </a:r>
          </a:p>
          <a:p>
            <a:pPr lvl="0">
              <a:buFontTx/>
              <a:buNone/>
            </a:pPr>
            <a:r>
              <a:rPr lang="en-US" sz="1000" dirty="0"/>
              <a:t>Keep in mind the font size (important for accessibility, visibility, videotaping, and online production)</a:t>
            </a:r>
          </a:p>
          <a:p>
            <a:pPr lvl="0"/>
            <a:endParaRPr lang="en-US" sz="1000" dirty="0"/>
          </a:p>
          <a:p>
            <a:pPr lvl="0">
              <a:buFontTx/>
              <a:buNone/>
            </a:pPr>
            <a:r>
              <a:rPr lang="en-US" sz="1000" b="1" dirty="0"/>
              <a:t>Coordinated colors </a:t>
            </a:r>
          </a:p>
          <a:p>
            <a:pPr lvl="0">
              <a:buFontTx/>
              <a:buNone/>
            </a:pPr>
            <a:r>
              <a:rPr lang="en-US" sz="1000" dirty="0"/>
              <a:t>Pay particular attention to the graphs, charts, and text boxes. </a:t>
            </a:r>
          </a:p>
          <a:p>
            <a:pPr lvl="0"/>
            <a:r>
              <a:rPr lang="en-US" sz="1000" dirty="0"/>
              <a:t>Consider that attendees will print in black and white or grayscale. Run a test print to make sure your colors work when printed in pure black and white and grayscale.</a:t>
            </a:r>
          </a:p>
          <a:p>
            <a:pPr lvl="0">
              <a:buFontTx/>
              <a:buNone/>
            </a:pPr>
            <a:endParaRPr lang="en-US" sz="1000" dirty="0"/>
          </a:p>
          <a:p>
            <a:pPr lvl="0">
              <a:buFontTx/>
              <a:buNone/>
            </a:pPr>
            <a:r>
              <a:rPr lang="en-US" sz="1000" b="1" dirty="0"/>
              <a:t>Graphics, tables, and graphs</a:t>
            </a:r>
          </a:p>
          <a:p>
            <a:pPr lvl="0"/>
            <a:r>
              <a:rPr lang="en-US" sz="1000" dirty="0"/>
              <a:t>Keep it simple: If possible, use consistent, non-distracting styles and colors.</a:t>
            </a:r>
          </a:p>
          <a:p>
            <a:pPr lvl="0"/>
            <a:r>
              <a:rPr lang="en-US" sz="1000" dirty="0"/>
              <a:t>Label all graphs and tables.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83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countries here (2020 virtual event) US Canada Australia Costa </a:t>
            </a:r>
            <a:r>
              <a:rPr lang="en-US"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Rica Denmark, Peru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Germany Great Britain South Africa Netherlands 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7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09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39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9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71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2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2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1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dirty="0"/>
              <a:t>This template can be used as a starter file to give updates for project</a:t>
            </a:r>
            <a:r>
              <a:rPr lang="en-US" baseline="0" dirty="0"/>
              <a:t> milestones.</a:t>
            </a:r>
            <a:endParaRPr lang="en-US" dirty="0"/>
          </a:p>
          <a:p>
            <a:endParaRPr lang="en-US" baseline="0" dirty="0"/>
          </a:p>
          <a:p>
            <a:pPr lvl="0"/>
            <a:r>
              <a:rPr lang="en-US" sz="1000" b="1" dirty="0"/>
              <a:t>Sections</a:t>
            </a:r>
            <a:endParaRPr lang="en-US" sz="1000" dirty="0"/>
          </a:p>
          <a:p>
            <a:pPr lvl="0"/>
            <a:r>
              <a:rPr lang="en-US" sz="1000" dirty="0"/>
              <a:t>Right-click on a slide to add sections. Sections can help to organize your slides or facilitate collaboration between multiple authors.</a:t>
            </a:r>
          </a:p>
          <a:p>
            <a:pPr lvl="0"/>
            <a:endParaRPr lang="en-US" sz="1000" b="1" dirty="0"/>
          </a:p>
          <a:p>
            <a:pPr lvl="0"/>
            <a:r>
              <a:rPr lang="en-US" sz="1000" b="1" dirty="0"/>
              <a:t>Notes</a:t>
            </a:r>
          </a:p>
          <a:p>
            <a:pPr lvl="0"/>
            <a:r>
              <a:rPr lang="en-US" sz="1000" dirty="0"/>
              <a:t>Use the Notes section for delivery notes or to provide additional details for the audience. View these notes in Presentation View during your presentation. </a:t>
            </a:r>
          </a:p>
          <a:p>
            <a:pPr lvl="0">
              <a:buFontTx/>
              <a:buNone/>
            </a:pPr>
            <a:r>
              <a:rPr lang="en-US" sz="1000" dirty="0"/>
              <a:t>Keep in mind the font size (important for accessibility, visibility, videotaping, and online production)</a:t>
            </a:r>
          </a:p>
          <a:p>
            <a:pPr lvl="0"/>
            <a:endParaRPr lang="en-US" sz="1000" dirty="0"/>
          </a:p>
          <a:p>
            <a:pPr lvl="0">
              <a:buFontTx/>
              <a:buNone/>
            </a:pPr>
            <a:r>
              <a:rPr lang="en-US" sz="1000" b="1" dirty="0"/>
              <a:t>Coordinated colors </a:t>
            </a:r>
          </a:p>
          <a:p>
            <a:pPr lvl="0">
              <a:buFontTx/>
              <a:buNone/>
            </a:pPr>
            <a:r>
              <a:rPr lang="en-US" sz="1000" dirty="0"/>
              <a:t>Pay particular attention to the graphs, charts, and text boxes. </a:t>
            </a:r>
          </a:p>
          <a:p>
            <a:pPr lvl="0"/>
            <a:r>
              <a:rPr lang="en-US" sz="1000" dirty="0"/>
              <a:t>Consider that attendees will print in black and white or grayscale. Run a test print to make sure your colors work when printed in pure black and white and grayscale.</a:t>
            </a:r>
          </a:p>
          <a:p>
            <a:pPr lvl="0">
              <a:buFontTx/>
              <a:buNone/>
            </a:pPr>
            <a:endParaRPr lang="en-US" sz="1000" dirty="0"/>
          </a:p>
          <a:p>
            <a:pPr lvl="0">
              <a:buFontTx/>
              <a:buNone/>
            </a:pPr>
            <a:r>
              <a:rPr lang="en-US" sz="1000" b="1" dirty="0"/>
              <a:t>Graphics, tables, and graphs</a:t>
            </a:r>
          </a:p>
          <a:p>
            <a:pPr lvl="0"/>
            <a:r>
              <a:rPr lang="en-US" sz="1000" dirty="0"/>
              <a:t>Keep it simple: If possible, use consistent, non-distracting styles and colors.</a:t>
            </a:r>
          </a:p>
          <a:p>
            <a:pPr lvl="0"/>
            <a:r>
              <a:rPr lang="en-US" sz="1000" dirty="0"/>
              <a:t>Label all graphs and tables.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84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5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project</a:t>
            </a:r>
            <a:r>
              <a:rPr lang="en-US" baseline="0" dirty="0"/>
              <a:t> about?</a:t>
            </a:r>
          </a:p>
          <a:p>
            <a:r>
              <a:rPr lang="en-US" dirty="0"/>
              <a:t>Define</a:t>
            </a:r>
            <a:r>
              <a:rPr lang="en-US" baseline="0" dirty="0"/>
              <a:t> the goal of this project</a:t>
            </a:r>
          </a:p>
          <a:p>
            <a:pPr lvl="1"/>
            <a:r>
              <a:rPr lang="en-US" dirty="0"/>
              <a:t>Is it similar to projects in the past or is it a new effort?</a:t>
            </a:r>
          </a:p>
          <a:p>
            <a:r>
              <a:rPr lang="en-US" baseline="0" dirty="0"/>
              <a:t>Define the scope of this project</a:t>
            </a:r>
          </a:p>
          <a:p>
            <a:pPr lvl="1"/>
            <a:r>
              <a:rPr lang="en-US" baseline="0" dirty="0"/>
              <a:t>Is it an independent project or is it related to other projects?</a:t>
            </a:r>
          </a:p>
          <a:p>
            <a:pPr lvl="0"/>
            <a:endParaRPr lang="en-US" baseline="0" dirty="0"/>
          </a:p>
          <a:p>
            <a:pPr lvl="0"/>
            <a:r>
              <a:rPr lang="en-US" baseline="0" dirty="0"/>
              <a:t>* Note that this slide is not necessary for weekly status meetings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following slides</a:t>
            </a:r>
            <a:r>
              <a:rPr lang="en-US" baseline="0" dirty="0"/>
              <a:t> show several examples of timelines using SmartArt graphics.</a:t>
            </a:r>
            <a:endParaRPr lang="en-US" dirty="0"/>
          </a:p>
          <a:p>
            <a:r>
              <a:rPr lang="en-US" dirty="0"/>
              <a:t>Include a timeline for the project, clearly marking milestones,</a:t>
            </a:r>
            <a:r>
              <a:rPr lang="en-US" baseline="0" dirty="0"/>
              <a:t> important dates, </a:t>
            </a:r>
            <a:r>
              <a:rPr lang="en-US" dirty="0"/>
              <a:t>and highlight where the project is now.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5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 prayed on my knees with my 4 end results, the Universe said, “</a:t>
            </a:r>
            <a:r>
              <a:rPr lang="en-US"/>
              <a:t>I know how.”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following slides</a:t>
            </a:r>
            <a:r>
              <a:rPr lang="en-US" baseline="0" dirty="0"/>
              <a:t> show several examples of timelines using SmartArt graphics.</a:t>
            </a:r>
            <a:endParaRPr lang="en-US" dirty="0"/>
          </a:p>
          <a:p>
            <a:r>
              <a:rPr lang="en-US" dirty="0"/>
              <a:t>Include a timeline for the project, clearly marking milestones,</a:t>
            </a:r>
            <a:r>
              <a:rPr lang="en-US" baseline="0" dirty="0"/>
              <a:t> important dates, </a:t>
            </a:r>
            <a:r>
              <a:rPr lang="en-US" dirty="0"/>
              <a:t>and highlight where the project is now.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94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8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countries here (2020 virtual event) US Canada Australia Costa </a:t>
            </a:r>
            <a:r>
              <a:rPr lang="en-US" sz="3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Rica Denmark, Peru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Germany Great Britain South Africa Netherlands 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3203"/>
            <a:ext cx="12192000" cy="6124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381002"/>
            <a:ext cx="103632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597" y="1219200"/>
            <a:ext cx="7033403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E5832-C5D2-4DE2-9E01-A95CB0A97151}" type="datetime12">
              <a:rPr lang="en-US" smtClean="0"/>
              <a:t>11:06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69C4-036C-4F6C-8D73-17AC7DD18557}" type="datetime12">
              <a:rPr lang="en-US" smtClean="0"/>
              <a:t>11:06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C83C-9206-4B4E-9E30-212905D1B59A}" type="datetime12">
              <a:rPr lang="en-US" smtClean="0"/>
              <a:t>11:06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9/30/2021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4"/>
            <a:ext cx="4114800" cy="3381615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9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0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9/30/2021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2" y="724621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1" y="724621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1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1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1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2D609-E18A-47BF-ABFD-5BE9960D4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87915-1EB3-4302-85FA-AB28F1507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06CB5-919E-4D95-96EF-F32FD10A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D205C-7AE3-416F-8CB4-DA9E8125A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D2F7E-9D73-44E4-A934-79BDCBBD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19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D6BE-040E-4D21-9F7F-001147BA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F15D-1676-40F8-A788-A6F90036A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CC8BB-5A94-4343-B8A4-154C2DED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D0CF4-BDE7-4DF8-B030-DD77D60D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4FBC4-1FB1-404B-9351-E4364A5C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07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BFEBE-D2E7-4737-B554-F39DB213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B537-12C4-4889-B02E-4214EEDA7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4FA8B-E069-4827-9DFE-EAD85925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BB5A2-ECD2-43DD-B7BB-CF580DA8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483B-DCE0-49BB-B76C-666A9C42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5F95-9C28-4FC4-A16B-042017C8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502C-1F78-400E-97C4-840B91267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22753-0B53-4FD8-9368-67AEF70C2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98623-2319-41D1-9A10-2F1239C1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BD0C-BE84-4D2C-A402-03D44092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A2E62-DDAB-409E-94D2-3820992E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1B00-200E-4FCB-9C2D-AA0AF25D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12189-AE5C-419F-9B09-0E4999871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A2269-6E73-4689-8ED4-348314A79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5A9AC-7A97-425F-B140-1371A0D30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0A801-63D3-4FA6-9CC1-075F1668B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80A7BD-D9FA-4AD7-8E1B-BE0E59DD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FCD19-C350-4A67-B654-6BC267C2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B12FE4-9A10-46AF-BF63-B3FA979B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4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D5C9-8246-4529-94C7-EFE11724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82028-C182-491D-8643-F7BC0ED7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3BB90-7542-4981-BCC7-EF7E457A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F52DB-8437-46EE-AAFB-54B45329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5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/>
        </p:blipFill>
        <p:spPr>
          <a:xfrm>
            <a:off x="-18197" y="0"/>
            <a:ext cx="12210197" cy="5582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1066800"/>
            <a:ext cx="2639893" cy="201380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4405" y="1905001"/>
            <a:ext cx="6807200" cy="1143001"/>
          </a:xfrm>
        </p:spPr>
        <p:txBody>
          <a:bodyPr anchor="b" anchorCtr="0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0" y="3048001"/>
            <a:ext cx="68072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454C-27AF-47C0-BEA1-17814E8F6167}" type="datetime12">
              <a:rPr lang="en-US" smtClean="0"/>
              <a:t>11:06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120BE-41AE-4C3C-8B97-7089D00B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6C1A7-4F82-4F10-9ABC-F51D5A1A4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48DE2-D83E-4B5A-B07B-89FC149F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F67E-B187-43FA-ACBF-6205E071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2593C-E697-4603-BCE3-0B0198A0A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48F2D-0959-4EC9-8180-3D1A12EC6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3D70F-D704-4516-8D76-85C893D1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A3835-C112-4738-9CE0-35F8E72B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F8C73-9A60-476B-AA6E-52E662CB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41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CB3B-1E19-4375-AC78-7C6F1A57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971E93-0AD0-439D-A94D-7BE5ACA37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4CDEA-220B-4051-B941-9C42ED7C4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5A3EA-EFBA-48F3-AE7D-C82E7DED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F0780-6DD1-4B3A-90A9-4DC37A43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CB67E-B1E4-4068-B246-905A3637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70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36BA-CC14-46A4-80C0-22B6D419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7306E-31F6-46B8-AE1B-0B77F630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B0A1D-E035-4F9A-AAEA-8C7DBE1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3DEA3-BC96-4314-A19C-9543C485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CF23-36FE-45D8-B439-0E1F3708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2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D8307-2675-445A-A6CC-1A2A1C8743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AC937-D6F7-4C89-951C-1C568A086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3DFCA-6C2C-4CEE-8D6F-051CF66D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C27-1317-45EB-A031-4AE4BC35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E1846-F1AB-4FB9-B653-84D4C9DD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7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04244-1311-4671-9426-1BFE467B8768}" type="datetime12">
              <a:rPr lang="en-US" smtClean="0"/>
              <a:t>11:06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1"/>
            <a:ext cx="53848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E1A1F-5404-4089-A36F-0EE8CFEFCC17}" type="datetime12">
              <a:rPr lang="en-US" smtClean="0"/>
              <a:t>11:06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0512-1BD4-485C-9B4C-A9766C83CCF9}" type="datetime12">
              <a:rPr lang="en-US" smtClean="0"/>
              <a:t>11:06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605C-02C5-4141-9B55-FC62EA3E7B7A}" type="datetime12">
              <a:rPr lang="en-US" smtClean="0"/>
              <a:t>11:06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F3B9-6E69-4FB8-9505-4AA04FB5A17F}" type="datetime12">
              <a:rPr lang="en-US" smtClean="0"/>
              <a:t>11:06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1"/>
            <a:ext cx="6815667" cy="5211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13D9-D8DA-45C1-95BD-5AB7E6F95277}" type="datetime12">
              <a:rPr lang="en-US" smtClean="0"/>
              <a:t>11:06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F3EB9-0D1B-43A6-BE0F-84B436808695}" type="datetime12">
              <a:rPr lang="en-US" smtClean="0"/>
              <a:t>11:06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10972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DCA0-0F2E-4DC0-885B-AC4FEF7CC420}" type="datetime12">
              <a:rPr lang="en-US" smtClean="0"/>
              <a:t>11:06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/>
          <a:stretch/>
        </p:blipFill>
        <p:spPr>
          <a:xfrm>
            <a:off x="-17668" y="1"/>
            <a:ext cx="12209669" cy="660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ransition spd="slow">
    <p:fade/>
  </p:transition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F42E27-AEA3-4557-903D-AB47C371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6269F-DD6A-4AB4-AEAD-19F554385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EADAA-C591-44B7-8FC1-C3A980F6F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30D69-1A86-47D7-9B4D-F90C33401DB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D8F08-2A83-4FF0-8ED6-1C9AFAC1A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7076C-3BD9-4512-A332-0C733F573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0ED67-97A3-411D-B912-6E6DD469A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2.JPG"/><Relationship Id="rId5" Type="http://schemas.openxmlformats.org/officeDocument/2006/relationships/image" Target="../media/image37.png"/><Relationship Id="rId10" Type="http://schemas.openxmlformats.org/officeDocument/2006/relationships/image" Target="../media/image23.jpg"/><Relationship Id="rId4" Type="http://schemas.openxmlformats.org/officeDocument/2006/relationships/image" Target="../media/image36.jpg"/><Relationship Id="rId9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45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51.jpg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.jp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6.jp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59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59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59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6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6.jp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hyperlink" Target="mailto:trainer@tut.com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6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0.png"/><Relationship Id="rId12" Type="http://schemas.openxmlformats.org/officeDocument/2006/relationships/customXml" Target="../ink/ink4.xml"/><Relationship Id="rId17" Type="http://schemas.openxmlformats.org/officeDocument/2006/relationships/customXml" Target="../ink/ink7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tags" Target="../tags/tag1.xml"/><Relationship Id="rId11" Type="http://schemas.openxmlformats.org/officeDocument/2006/relationships/image" Target="../media/image12.pn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19" Type="http://schemas.openxmlformats.org/officeDocument/2006/relationships/image" Target="../media/image11.jpeg"/><Relationship Id="rId4" Type="http://schemas.openxmlformats.org/officeDocument/2006/relationships/customXml" Target="../ink/ink1.xml"/><Relationship Id="rId9" Type="http://schemas.openxmlformats.org/officeDocument/2006/relationships/image" Target="../media/image110.png"/><Relationship Id="rId14" Type="http://schemas.openxmlformats.org/officeDocument/2006/relationships/customXml" Target="../ink/ink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6.jp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6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6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6.jp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0.png"/><Relationship Id="rId12" Type="http://schemas.openxmlformats.org/officeDocument/2006/relationships/customXml" Target="../ink/ink11.xml"/><Relationship Id="rId17" Type="http://schemas.openxmlformats.org/officeDocument/2006/relationships/customXml" Target="../ink/ink1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customXml" Target="../ink/ink8.xml"/><Relationship Id="rId11" Type="http://schemas.openxmlformats.org/officeDocument/2006/relationships/image" Target="../media/image12.png"/><Relationship Id="rId5" Type="http://schemas.openxmlformats.org/officeDocument/2006/relationships/image" Target="../media/image19.jpeg"/><Relationship Id="rId15" Type="http://schemas.openxmlformats.org/officeDocument/2006/relationships/customXml" Target="../ink/ink13.xml"/><Relationship Id="rId10" Type="http://schemas.openxmlformats.org/officeDocument/2006/relationships/customXml" Target="../ink/ink10.xml"/><Relationship Id="rId19" Type="http://schemas.openxmlformats.org/officeDocument/2006/relationships/image" Target="../media/image11.jpeg"/><Relationship Id="rId4" Type="http://schemas.openxmlformats.org/officeDocument/2006/relationships/image" Target="../media/image18.png"/><Relationship Id="rId9" Type="http://schemas.openxmlformats.org/officeDocument/2006/relationships/image" Target="../media/image110.png"/><Relationship Id="rId14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8000" r="-1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447BC9-11D8-8640-BBED-CE81ECBAC4E7}"/>
              </a:ext>
            </a:extLst>
          </p:cNvPr>
          <p:cNvSpPr txBox="1">
            <a:spLocks/>
          </p:cNvSpPr>
          <p:nvPr/>
        </p:nvSpPr>
        <p:spPr>
          <a:xfrm>
            <a:off x="4762500" y="2187231"/>
            <a:ext cx="2667000" cy="784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ndara" panose="020E0502030303020204" pitchFamily="34" charset="0"/>
              </a:rPr>
              <a:t>Fall 2021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58144C4-3723-4C75-BAD2-58AFC727C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3447472" y="212690"/>
            <a:ext cx="5297055" cy="19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8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2" r="17229"/>
          <a:stretch/>
        </p:blipFill>
        <p:spPr>
          <a:xfrm>
            <a:off x="868864" y="911144"/>
            <a:ext cx="2864936" cy="3737056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half" idx="21"/>
          </p:nvPr>
        </p:nvSpPr>
        <p:spPr>
          <a:xfrm>
            <a:off x="8837276" y="4870246"/>
            <a:ext cx="2057400" cy="685800"/>
          </a:xfrm>
        </p:spPr>
        <p:txBody>
          <a:bodyPr>
            <a:norm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Unity Churches, Circa 2001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20955" r="51542" b="28405"/>
          <a:stretch/>
        </p:blipFill>
        <p:spPr>
          <a:xfrm>
            <a:off x="8340949" y="1013701"/>
            <a:ext cx="3019000" cy="3634499"/>
          </a:xfrm>
          <a:prstGeom prst="rect">
            <a:avLst/>
          </a:prstGeom>
        </p:spPr>
      </p:pic>
      <p:pic>
        <p:nvPicPr>
          <p:cNvPr id="19" name="Picture 2" descr="http://www.elkvalleytimes.com/wp-content/uploads/2015/01/Rotar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10" y="761999"/>
            <a:ext cx="3000797" cy="30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4"/>
          <p:cNvSpPr txBox="1">
            <a:spLocks/>
          </p:cNvSpPr>
          <p:nvPr/>
        </p:nvSpPr>
        <p:spPr>
          <a:xfrm>
            <a:off x="5026207" y="4395023"/>
            <a:ext cx="2057400" cy="6858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Rotary Clubs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1"/>
          </p:nvPr>
        </p:nvSpPr>
        <p:spPr>
          <a:xfrm>
            <a:off x="1151209" y="4951132"/>
            <a:ext cx="2057400" cy="685800"/>
          </a:xfrm>
        </p:spPr>
        <p:txBody>
          <a:bodyPr>
            <a:norm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Toastmasters</a:t>
            </a:r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37E84F7F-F46D-428C-8F46-C2598E6C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50AE6E-037D-4A01-9F9D-B1DE6D4B7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" y="5261879"/>
            <a:ext cx="1141963" cy="11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2"/>
          </p:nvPr>
        </p:nvSpPr>
        <p:spPr>
          <a:xfrm>
            <a:off x="4823531" y="4411500"/>
            <a:ext cx="2426677" cy="685800"/>
          </a:xfrm>
        </p:spPr>
        <p:txBody>
          <a:bodyPr>
            <a:no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Infinite Possibilities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87" y="838200"/>
            <a:ext cx="3035126" cy="2871618"/>
          </a:xfrm>
          <a:prstGeom prst="rect">
            <a:avLst/>
          </a:prstGeom>
        </p:spPr>
      </p:pic>
      <p:sp>
        <p:nvSpPr>
          <p:cNvPr id="16" name="Text Placeholder 6"/>
          <p:cNvSpPr txBox="1">
            <a:spLocks/>
          </p:cNvSpPr>
          <p:nvPr/>
        </p:nvSpPr>
        <p:spPr>
          <a:xfrm>
            <a:off x="990600" y="4977848"/>
            <a:ext cx="2426677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Networked</a:t>
            </a:r>
          </a:p>
        </p:txBody>
      </p:sp>
      <p:pic>
        <p:nvPicPr>
          <p:cNvPr id="17" name="Picture 8" descr="http://media.guitarcenter.com/is/image/MMGS7/XM8500-Microphone/270490000000000-00-500x50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2" r="31145"/>
          <a:stretch/>
        </p:blipFill>
        <p:spPr bwMode="auto">
          <a:xfrm rot="515034">
            <a:off x="2461863" y="1704841"/>
            <a:ext cx="949570" cy="24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www.financial-speaker.info/images/nsA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6424"/>
            <a:ext cx="3179514" cy="101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harvard schoo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r="15208"/>
          <a:stretch/>
        </p:blipFill>
        <p:spPr bwMode="auto">
          <a:xfrm>
            <a:off x="8382000" y="1123266"/>
            <a:ext cx="3028521" cy="328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6"/>
          <p:cNvSpPr>
            <a:spLocks noGrp="1"/>
          </p:cNvSpPr>
          <p:nvPr>
            <p:ph type="body" sz="half" idx="22"/>
          </p:nvPr>
        </p:nvSpPr>
        <p:spPr>
          <a:xfrm>
            <a:off x="8545741" y="4873853"/>
            <a:ext cx="2426677" cy="446895"/>
          </a:xfrm>
        </p:spPr>
        <p:txBody>
          <a:bodyPr>
            <a:no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Dream Biz Model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B5B8843F-EF1D-4547-9E79-34F4BBD3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F3E1CB-F7FA-4085-9350-9115EE840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" y="5261879"/>
            <a:ext cx="1141963" cy="11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26334" y="4935282"/>
            <a:ext cx="2638772" cy="390659"/>
          </a:xfrm>
        </p:spPr>
        <p:txBody>
          <a:bodyPr/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HOLLAND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1"/>
          </p:nvPr>
        </p:nvSpPr>
        <p:spPr>
          <a:xfrm>
            <a:off x="5148609" y="4510789"/>
            <a:ext cx="1952394" cy="459558"/>
          </a:xfrm>
        </p:spPr>
        <p:txBody>
          <a:bodyPr>
            <a:norm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LONDON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2"/>
          </p:nvPr>
        </p:nvSpPr>
        <p:spPr>
          <a:xfrm>
            <a:off x="8620240" y="4912540"/>
            <a:ext cx="2426677" cy="685800"/>
          </a:xfrm>
        </p:spPr>
        <p:txBody>
          <a:bodyPr>
            <a:no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World Tour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1725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C:\Users\Mike\Pictures\World Tour III\Stockholm, Amster, Dublin, Belfast, London\DSC060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1"/>
          <a:stretch/>
        </p:blipFill>
        <p:spPr bwMode="auto">
          <a:xfrm>
            <a:off x="838200" y="926431"/>
            <a:ext cx="2971800" cy="3835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28" y="1295400"/>
            <a:ext cx="3164918" cy="259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8"/>
          <a:stretch/>
        </p:blipFill>
        <p:spPr>
          <a:xfrm>
            <a:off x="4533616" y="533400"/>
            <a:ext cx="3010183" cy="3724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12464DD5-39BF-47AC-855B-FFCB05C4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346630-4A06-41BB-84EA-BE506A7A6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" y="5261879"/>
            <a:ext cx="1141963" cy="11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mage result for orange county florida jail orlando">
            <a:extLst>
              <a:ext uri="{FF2B5EF4-FFF2-40B4-BE49-F238E27FC236}">
                <a16:creationId xmlns:a16="http://schemas.microsoft.com/office/drawing/2014/main" id="{F4F52FED-732E-40C9-824D-07680A23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09" y="1292629"/>
            <a:ext cx="3041607" cy="30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e4d0dd23-b6d9-4154-b83d-c4eacbcc65d2" descr="Image">
            <a:extLst>
              <a:ext uri="{FF2B5EF4-FFF2-40B4-BE49-F238E27FC236}">
                <a16:creationId xmlns:a16="http://schemas.microsoft.com/office/drawing/2014/main" id="{D90D32F4-6777-4F8A-851B-73F5693DA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r="27193" b="1338"/>
          <a:stretch/>
        </p:blipFill>
        <p:spPr bwMode="auto">
          <a:xfrm>
            <a:off x="8044046" y="1165458"/>
            <a:ext cx="3240827" cy="32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EBBA50B5-3DC3-47AA-855D-AC2B2343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35183" y="6470139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The Secret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4929481" y="4533709"/>
            <a:ext cx="2468398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The Book Edition!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56" y="439330"/>
            <a:ext cx="2573911" cy="384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39" y="950334"/>
            <a:ext cx="2765429" cy="3793237"/>
          </a:xfrm>
          <a:prstGeom prst="rect">
            <a:avLst/>
          </a:prstGeom>
        </p:spPr>
      </p:pic>
      <p:pic>
        <p:nvPicPr>
          <p:cNvPr id="17" name="Picture 16" descr="A picture containing person, indoor, wall, holding&#10;&#10;Description generated with high confidence">
            <a:extLst>
              <a:ext uri="{FF2B5EF4-FFF2-40B4-BE49-F238E27FC236}">
                <a16:creationId xmlns:a16="http://schemas.microsoft.com/office/drawing/2014/main" id="{69908782-76A9-4F29-9C97-25CA360B5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922"/>
          <a:stretch/>
        </p:blipFill>
        <p:spPr>
          <a:xfrm>
            <a:off x="876572" y="822679"/>
            <a:ext cx="2835196" cy="404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http://westwood.clearpeak.net/uploads/general/NEW-YORK-TIMES-BEST-SELLERS-210x130.png">
            <a:extLst>
              <a:ext uri="{FF2B5EF4-FFF2-40B4-BE49-F238E27FC236}">
                <a16:creationId xmlns:a16="http://schemas.microsoft.com/office/drawing/2014/main" id="{5B30987A-31BD-465E-A9DA-AEBF72355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r="15639" b="24811"/>
          <a:stretch/>
        </p:blipFill>
        <p:spPr bwMode="auto">
          <a:xfrm>
            <a:off x="6052533" y="2383742"/>
            <a:ext cx="843476" cy="6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bunchball.com/sites/default/files/nytimes_bestsellers_logo.jpg">
            <a:extLst>
              <a:ext uri="{FF2B5EF4-FFF2-40B4-BE49-F238E27FC236}">
                <a16:creationId xmlns:a16="http://schemas.microsoft.com/office/drawing/2014/main" id="{21D87BD9-5123-46CE-988E-62E72FDF1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2466" y="3053959"/>
            <a:ext cx="689180" cy="1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158BFD-27A0-4395-AAB5-8588279D59A9}"/>
              </a:ext>
            </a:extLst>
          </p:cNvPr>
          <p:cNvSpPr txBox="1"/>
          <p:nvPr/>
        </p:nvSpPr>
        <p:spPr>
          <a:xfrm>
            <a:off x="5313436" y="2231860"/>
            <a:ext cx="1155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Arial" pitchFamily="34" charset="0"/>
              </a:rPr>
              <a:t>#7</a:t>
            </a:r>
          </a:p>
        </p:txBody>
      </p:sp>
      <p:pic>
        <p:nvPicPr>
          <p:cNvPr id="23" name="Picture 4" descr="http://images.clipartpanda.com/school-gate-clipart-1f2acb5af4e38eb04057a619a6240db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/>
        </p:blipFill>
        <p:spPr bwMode="auto">
          <a:xfrm>
            <a:off x="4351471" y="320648"/>
            <a:ext cx="3489630" cy="6098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EED206E-BC61-425D-8642-026E7041E93B}"/>
              </a:ext>
            </a:extLst>
          </p:cNvPr>
          <p:cNvSpPr txBox="1">
            <a:spLocks/>
          </p:cNvSpPr>
          <p:nvPr/>
        </p:nvSpPr>
        <p:spPr>
          <a:xfrm>
            <a:off x="1287625" y="4864037"/>
            <a:ext cx="2013089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The Secret!</a:t>
            </a:r>
          </a:p>
        </p:txBody>
      </p:sp>
      <p:pic>
        <p:nvPicPr>
          <p:cNvPr id="22" name="Picture 4" descr="http://images.clipartpanda.com/school-gate-clipart-1f2acb5af4e38eb04057a619a6240db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"/>
          <a:stretch/>
        </p:blipFill>
        <p:spPr bwMode="auto">
          <a:xfrm>
            <a:off x="454075" y="592132"/>
            <a:ext cx="3897396" cy="649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E981826-25E6-4660-873C-6F8D49FC6CBA}"/>
              </a:ext>
            </a:extLst>
          </p:cNvPr>
          <p:cNvSpPr txBox="1">
            <a:spLocks/>
          </p:cNvSpPr>
          <p:nvPr/>
        </p:nvSpPr>
        <p:spPr>
          <a:xfrm>
            <a:off x="8359812" y="4547712"/>
            <a:ext cx="2955615" cy="91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Orange County, Fl</a:t>
            </a:r>
            <a:b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Corrections Department</a:t>
            </a:r>
            <a:b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(The Orlando Jail)</a:t>
            </a:r>
          </a:p>
        </p:txBody>
      </p:sp>
      <p:pic>
        <p:nvPicPr>
          <p:cNvPr id="21" name="Picture 4" descr="http://images.clipartpanda.com/school-gate-clipart-1f2acb5af4e38eb04057a619a6240db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7992236" y="706915"/>
            <a:ext cx="3638255" cy="59798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2602E9-35CE-4F9D-B85F-CAB99973D4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375" y="5375667"/>
            <a:ext cx="1141963" cy="1141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AE012D-1F70-46B6-823D-C0F7B39668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-71371" y="-76200"/>
            <a:ext cx="12415771" cy="7277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470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E7A323D-EC27-45DA-87B9-D970C94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059" y="1023412"/>
            <a:ext cx="2726787" cy="3700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08243B-148E-4EDD-B3E2-94C9826B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870" y="3839556"/>
            <a:ext cx="995759" cy="669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131B83-879E-47B0-8A66-1C6836AD1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70" y="912454"/>
            <a:ext cx="2551976" cy="381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B5FBD-AB91-496B-B499-0B6B0AE16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38" t="20673" r="30448"/>
          <a:stretch/>
        </p:blipFill>
        <p:spPr>
          <a:xfrm>
            <a:off x="785069" y="1142633"/>
            <a:ext cx="3041607" cy="350593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6F841E-1237-4A0B-B753-4B1406D0B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9" y="1168542"/>
            <a:ext cx="3207771" cy="320777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1"/>
          </p:nvPr>
        </p:nvSpPr>
        <p:spPr>
          <a:xfrm>
            <a:off x="936115" y="4824450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IP Train the Trainer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2"/>
          </p:nvPr>
        </p:nvSpPr>
        <p:spPr>
          <a:xfrm>
            <a:off x="4641794" y="4419600"/>
            <a:ext cx="2971800" cy="685800"/>
          </a:xfrm>
        </p:spPr>
        <p:txBody>
          <a:bodyPr>
            <a:no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42 Countries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BBAF7650-3442-4D68-B659-70FB631C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20" name="Picture 2" descr="Certified Trainers">
            <a:extLst>
              <a:ext uri="{FF2B5EF4-FFF2-40B4-BE49-F238E27FC236}">
                <a16:creationId xmlns:a16="http://schemas.microsoft.com/office/drawing/2014/main" id="{36509CFD-83E9-4192-B420-20F3FE363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0"/>
          <a:stretch/>
        </p:blipFill>
        <p:spPr bwMode="auto">
          <a:xfrm>
            <a:off x="4624171" y="369453"/>
            <a:ext cx="3041608" cy="13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ertified Trainers">
            <a:extLst>
              <a:ext uri="{FF2B5EF4-FFF2-40B4-BE49-F238E27FC236}">
                <a16:creationId xmlns:a16="http://schemas.microsoft.com/office/drawing/2014/main" id="{8E683B54-76A8-40A9-BB3A-8EE9E6CC1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1"/>
          <a:stretch/>
        </p:blipFill>
        <p:spPr bwMode="auto">
          <a:xfrm>
            <a:off x="4572000" y="1558667"/>
            <a:ext cx="3194431" cy="133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ertified Trainers">
            <a:extLst>
              <a:ext uri="{FF2B5EF4-FFF2-40B4-BE49-F238E27FC236}">
                <a16:creationId xmlns:a16="http://schemas.microsoft.com/office/drawing/2014/main" id="{101972FA-6462-43AA-93E9-AEA570F85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3248"/>
          <a:stretch/>
        </p:blipFill>
        <p:spPr bwMode="auto">
          <a:xfrm>
            <a:off x="4572000" y="2837466"/>
            <a:ext cx="3151660" cy="133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FF54AB-6194-443C-8077-BED2656EB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" y="5261879"/>
            <a:ext cx="1141963" cy="1141963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2D90EA2-C74D-4D9B-9F50-9C4325F06FB9}"/>
              </a:ext>
            </a:extLst>
          </p:cNvPr>
          <p:cNvSpPr txBox="1">
            <a:spLocks/>
          </p:cNvSpPr>
          <p:nvPr/>
        </p:nvSpPr>
        <p:spPr>
          <a:xfrm>
            <a:off x="8477181" y="4824450"/>
            <a:ext cx="275676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Infinite Possibilities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now in 15 Languages</a:t>
            </a:r>
          </a:p>
        </p:txBody>
      </p:sp>
    </p:spTree>
    <p:extLst>
      <p:ext uri="{BB962C8B-B14F-4D97-AF65-F5344CB8AC3E}">
        <p14:creationId xmlns:p14="http://schemas.microsoft.com/office/powerpoint/2010/main" val="5127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C12F1E65-1816-4F3B-86BE-6C4771D0A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b="50807"/>
          <a:stretch/>
        </p:blipFill>
        <p:spPr>
          <a:xfrm>
            <a:off x="6705600" y="1445274"/>
            <a:ext cx="4800601" cy="338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Placeholder 10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D6D29C4E-65E1-416B-8EB7-274054345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16995" r="19462"/>
          <a:stretch/>
        </p:blipFill>
        <p:spPr bwMode="auto">
          <a:xfrm>
            <a:off x="1055418" y="1482821"/>
            <a:ext cx="5048701" cy="3435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619500" y="4999037"/>
            <a:ext cx="10972800" cy="429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6600"/>
                </a:solidFill>
              </a:rPr>
              <a:t>HAY HOUSE * I CAN DO IT!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849300" y="5048250"/>
            <a:ext cx="3914775" cy="971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6600"/>
                </a:solidFill>
              </a:rPr>
              <a:t>Louis Hay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1E288B7B-C5E2-447F-97A5-B8F576698792}"/>
              </a:ext>
            </a:extLst>
          </p:cNvPr>
          <p:cNvSpPr/>
          <p:nvPr/>
        </p:nvSpPr>
        <p:spPr>
          <a:xfrm rot="20799813">
            <a:off x="9925580" y="3733802"/>
            <a:ext cx="990600" cy="28557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43610" y="4838299"/>
            <a:ext cx="2743200" cy="914400"/>
          </a:xfrm>
        </p:spPr>
        <p:txBody>
          <a:bodyPr/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Nick Ortner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1"/>
          </p:nvPr>
        </p:nvSpPr>
        <p:spPr>
          <a:xfrm>
            <a:off x="8840980" y="4941183"/>
            <a:ext cx="2057400" cy="1415168"/>
          </a:xfrm>
        </p:spPr>
        <p:txBody>
          <a:bodyPr>
            <a:norm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Reid Tracy</a:t>
            </a:r>
          </a:p>
        </p:txBody>
      </p:sp>
      <p:pic>
        <p:nvPicPr>
          <p:cNvPr id="9224" name="Picture 8" descr="http://tappingsolution.s3.amazonaws.com/images/nick-ortner-black-shirt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741" r="15678" b="45132"/>
          <a:stretch/>
        </p:blipFill>
        <p:spPr bwMode="auto">
          <a:xfrm>
            <a:off x="838200" y="914400"/>
            <a:ext cx="3056690" cy="36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2689" r="233" b="13724"/>
          <a:stretch/>
        </p:blipFill>
        <p:spPr>
          <a:xfrm>
            <a:off x="8449032" y="1009283"/>
            <a:ext cx="2841296" cy="3581400"/>
          </a:xfrm>
          <a:prstGeom prst="rect">
            <a:avLst/>
          </a:prstGeom>
        </p:spPr>
      </p:pic>
      <p:pic>
        <p:nvPicPr>
          <p:cNvPr id="17" name="Picture 4" descr="http://images.clipartpanda.com/school-gate-clipart-1f2acb5af4e38eb04057a619a6240d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"/>
          <a:stretch/>
        </p:blipFill>
        <p:spPr bwMode="auto">
          <a:xfrm>
            <a:off x="118270" y="3044312"/>
            <a:ext cx="3463525" cy="5550126"/>
          </a:xfrm>
          <a:prstGeom prst="rect">
            <a:avLst/>
          </a:prstGeom>
        </p:spPr>
      </p:pic>
      <p:pic>
        <p:nvPicPr>
          <p:cNvPr id="18" name="Picture 4" descr="http://images.clipartpanda.com/school-gate-clipart-1f2acb5af4e38eb04057a619a6240d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/>
        </p:blipFill>
        <p:spPr bwMode="auto">
          <a:xfrm>
            <a:off x="8087911" y="2005519"/>
            <a:ext cx="3494489" cy="58713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84C64901-BF76-40BB-84E5-9754223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15" name="Picture Placeholder 4">
            <a:extLst>
              <a:ext uri="{FF2B5EF4-FFF2-40B4-BE49-F238E27FC236}">
                <a16:creationId xmlns:a16="http://schemas.microsoft.com/office/drawing/2014/main" id="{308A51E3-CB24-4131-930E-06FFC6C819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9" r="39582" b="3970"/>
          <a:stretch/>
        </p:blipFill>
        <p:spPr>
          <a:xfrm>
            <a:off x="4572000" y="463606"/>
            <a:ext cx="3056690" cy="3803593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957A001-D043-48FB-8A2C-685D8A3536E5}"/>
              </a:ext>
            </a:extLst>
          </p:cNvPr>
          <p:cNvSpPr txBox="1">
            <a:spLocks/>
          </p:cNvSpPr>
          <p:nvPr/>
        </p:nvSpPr>
        <p:spPr>
          <a:xfrm>
            <a:off x="4952761" y="4404207"/>
            <a:ext cx="2057400" cy="1415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Louise Hay</a:t>
            </a:r>
          </a:p>
        </p:txBody>
      </p:sp>
      <p:pic>
        <p:nvPicPr>
          <p:cNvPr id="19" name="Picture 4" descr="http://images.clipartpanda.com/school-gate-clipart-1f2acb5af4e38eb04057a619a6240d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4352088" y="1597979"/>
            <a:ext cx="3639104" cy="598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8DF00E-CEBD-4201-89EF-19114AC1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" y="5261879"/>
            <a:ext cx="1141963" cy="11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041" y="4419600"/>
            <a:ext cx="4750418" cy="97155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</a:rPr>
              <a:t>Puerto Vallarta 2008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>
          <a:xfrm>
            <a:off x="7086600" y="4417359"/>
            <a:ext cx="3914078" cy="97155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</a:rPr>
              <a:t>2013 Wedding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9478" r="4418" b="13535"/>
          <a:stretch/>
        </p:blipFill>
        <p:spPr>
          <a:xfrm>
            <a:off x="838200" y="990600"/>
            <a:ext cx="4789449" cy="326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6"/>
          <a:stretch/>
        </p:blipFill>
        <p:spPr>
          <a:xfrm>
            <a:off x="6553200" y="990600"/>
            <a:ext cx="4910836" cy="326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F1FC2663-69A0-47A3-9554-B73D4F1F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11CC43-D880-45BF-A2C0-96D1679B0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32" y="5652199"/>
            <a:ext cx="1141963" cy="11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wall, indoor, stuffed&#10;&#10;Description automatically generated">
            <a:extLst>
              <a:ext uri="{FF2B5EF4-FFF2-40B4-BE49-F238E27FC236}">
                <a16:creationId xmlns:a16="http://schemas.microsoft.com/office/drawing/2014/main" id="{EDB923C4-416D-4299-8E8C-C717F57AF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17956"/>
          <a:stretch/>
        </p:blipFill>
        <p:spPr>
          <a:xfrm>
            <a:off x="7284176" y="1280545"/>
            <a:ext cx="3585979" cy="2679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b="3644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2014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TODAY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Date Placeholder 1">
            <a:extLst>
              <a:ext uri="{FF2B5EF4-FFF2-40B4-BE49-F238E27FC236}">
                <a16:creationId xmlns:a16="http://schemas.microsoft.com/office/drawing/2014/main" id="{755BAD85-87E0-4EB8-81CB-132DF220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7ED4A0-2697-4998-8B40-AA593D364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32" y="5652199"/>
            <a:ext cx="1141963" cy="1141963"/>
          </a:xfrm>
          <a:prstGeom prst="rect">
            <a:avLst/>
          </a:prstGeom>
        </p:spPr>
      </p:pic>
      <p:pic>
        <p:nvPicPr>
          <p:cNvPr id="6" name="Picture 5" descr="A person and person in a field of sunflowers&#10;&#10;Description automatically generated with medium confidence">
            <a:extLst>
              <a:ext uri="{FF2B5EF4-FFF2-40B4-BE49-F238E27FC236}">
                <a16:creationId xmlns:a16="http://schemas.microsoft.com/office/drawing/2014/main" id="{2E61427A-B38D-465A-8043-8098EF8203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12673" r="3810" b="12820"/>
          <a:stretch/>
        </p:blipFill>
        <p:spPr>
          <a:xfrm>
            <a:off x="6531974" y="947057"/>
            <a:ext cx="4826405" cy="334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71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10800" y="32766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2076271"/>
            <a:ext cx="57330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Thoughts</a:t>
            </a:r>
          </a:p>
          <a:p>
            <a:pPr algn="ctr"/>
            <a:r>
              <a:rPr lang="en-US" sz="66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Become</a:t>
            </a:r>
          </a:p>
          <a:p>
            <a:pPr algn="ctr"/>
            <a:r>
              <a:rPr lang="en-US" sz="66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Things! 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EC12EE3-86DE-4B18-9574-80C66FC1F5D6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3C97D2-2A5D-408C-B43D-64E1112616A5}" type="datetime12">
              <a:rPr lang="en-US" smtClean="0"/>
              <a:pPr/>
              <a:t>11:06 AM</a:t>
            </a:fld>
            <a:endParaRPr lang="en-US" dirty="0"/>
          </a:p>
        </p:txBody>
      </p:sp>
      <p:pic>
        <p:nvPicPr>
          <p:cNvPr id="13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814C6ABF-A2F3-41C0-9C0D-471B2ABED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019581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Arrow: Slight curve">
            <a:extLst>
              <a:ext uri="{FF2B5EF4-FFF2-40B4-BE49-F238E27FC236}">
                <a16:creationId xmlns:a16="http://schemas.microsoft.com/office/drawing/2014/main" id="{45B6AA15-D1F4-41F0-A2E1-800BABA92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2707" y="6499344"/>
            <a:ext cx="341987" cy="341987"/>
          </a:xfrm>
          <a:prstGeom prst="rect">
            <a:avLst/>
          </a:prstGeom>
        </p:spPr>
      </p:pic>
      <p:pic>
        <p:nvPicPr>
          <p:cNvPr id="9" name="Graphic 8" descr="Arrow: Slight curve">
            <a:extLst>
              <a:ext uri="{FF2B5EF4-FFF2-40B4-BE49-F238E27FC236}">
                <a16:creationId xmlns:a16="http://schemas.microsoft.com/office/drawing/2014/main" id="{D9B6A605-1245-4F61-9D3B-23AF064E0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2400" y="6384102"/>
            <a:ext cx="341987" cy="34198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6A50D5-6617-41B5-908C-80A1BF639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0" y="4121904"/>
            <a:ext cx="2377440" cy="2377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3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5611B6-189B-3148-A9EC-A5285D23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30480" y="-2667000"/>
            <a:ext cx="12222480" cy="12222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C2295-6D1A-AB47-83CB-9DE87404B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" y="6080761"/>
            <a:ext cx="12362428" cy="777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E27C4-A5F7-ED44-9B15-0A04A41D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683" y="3979341"/>
            <a:ext cx="6484634" cy="166685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CE6261-A9D5-3941-81EE-F64B514AE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9" y="656491"/>
            <a:ext cx="8527764" cy="301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91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10800" y="32766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52869" y="1600200"/>
            <a:ext cx="76646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en-US" sz="36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Lessons from the field…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You don’t have to know how you got where you are,</a:t>
            </a:r>
            <a:b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	to learn how to move from it.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Take unending baby steps down your least sucky paths.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Don’t go down just one path at a time.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Don’t  wait until you’re ready.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You teach best what you most need to learn.</a:t>
            </a:r>
          </a:p>
          <a:p>
            <a:pPr marL="457200" indent="-457200">
              <a:spcAft>
                <a:spcPts val="1200"/>
              </a:spcAft>
              <a:buFontTx/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Seeming failures are part of the miracles; refrain from passing judgment on your journey with your physical senses.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Sometimes knocking on one door causes </a:t>
            </a:r>
            <a:r>
              <a:rPr lang="en-US" sz="2000" i="1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better one </a:t>
            </a: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to open.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When dreams come true they always exceed your</a:t>
            </a:r>
            <a:b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earlier </a:t>
            </a:r>
            <a:r>
              <a:rPr lang="en-US" sz="2000" i="1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wildest</a:t>
            </a: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expectations.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endParaRPr lang="en-US" sz="2400" b="1" dirty="0">
              <a:solidFill>
                <a:srgbClr val="00B050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1143000" indent="-1143000">
              <a:buFont typeface="+mj-lt"/>
              <a:buAutoNum type="arabicPeriod"/>
            </a:pPr>
            <a:endParaRPr lang="en-US" sz="3600" b="1" dirty="0">
              <a:solidFill>
                <a:srgbClr val="7030A0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EC12EE3-86DE-4B18-9574-80C66FC1F5D6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3C97D2-2A5D-408C-B43D-64E1112616A5}" type="datetime12">
              <a:rPr lang="en-US" smtClean="0"/>
              <a:pPr/>
              <a:t>11:06 AM</a:t>
            </a:fld>
            <a:endParaRPr lang="en-US" dirty="0"/>
          </a:p>
        </p:txBody>
      </p:sp>
      <p:pic>
        <p:nvPicPr>
          <p:cNvPr id="13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814C6ABF-A2F3-41C0-9C0D-471B2ABED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762000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F660D57-0A46-4588-A8B2-78709AE593A7}"/>
              </a:ext>
            </a:extLst>
          </p:cNvPr>
          <p:cNvSpPr txBox="1"/>
          <p:nvPr/>
        </p:nvSpPr>
        <p:spPr>
          <a:xfrm>
            <a:off x="5145581" y="3461266"/>
            <a:ext cx="608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00B050"/>
                </a:solidFill>
                <a:latin typeface="Candara" panose="020E0502030303020204" pitchFamily="34" charset="0"/>
              </a:rPr>
              <a:t>Secret Code: DREAM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B0706AB-8DD8-4597-B81A-671F5B2159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47336" y="4417088"/>
            <a:ext cx="4629727" cy="1678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940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1ED5-0F06-4D72-9385-AB0E67C7C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301659"/>
            <a:ext cx="6304822" cy="1536698"/>
          </a:xfrm>
        </p:spPr>
        <p:txBody>
          <a:bodyPr>
            <a:normAutofit fontScale="90000"/>
          </a:bodyPr>
          <a:lstStyle/>
          <a:p>
            <a:r>
              <a:rPr lang="en-US" sz="9600" b="1" i="1" dirty="0">
                <a:solidFill>
                  <a:srgbClr val="5826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IP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6CCC-784D-4E10-BCE1-C005500E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464654" y="6297943"/>
            <a:ext cx="1600200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D3DD9AB-78ED-4B0C-A435-009D8A8974E4}" type="datetime12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11:06 AM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9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98E8F6C0-D0F0-414F-B3CB-BD827DADE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4200" y="304800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FA4598-0CA7-4C7B-8932-D1794A829D42}"/>
              </a:ext>
            </a:extLst>
          </p:cNvPr>
          <p:cNvSpPr txBox="1"/>
          <p:nvPr/>
        </p:nvSpPr>
        <p:spPr>
          <a:xfrm>
            <a:off x="1371600" y="1561398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8267E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STATS, TOOLS AND RESOURCES</a:t>
            </a:r>
          </a:p>
          <a:p>
            <a:endParaRPr lang="en-US" sz="2400" dirty="0">
              <a:solidFill>
                <a:srgbClr val="58267E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3E68981-A3F6-4FF4-97FB-F3B84EE3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36AD291-8F53-4CF6-9535-23BA05269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5943600" y="4771857"/>
            <a:ext cx="5250180" cy="19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7847" y="3620875"/>
            <a:ext cx="10996305" cy="32004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This is the 17</a:t>
            </a:r>
            <a:r>
              <a:rPr lang="en-US" sz="3600" i="1" baseline="30000" dirty="0">
                <a:solidFill>
                  <a:srgbClr val="00B050"/>
                </a:solidFill>
                <a:latin typeface="Candara" panose="020E0502030303020204" pitchFamily="34" charset="0"/>
              </a:rPr>
              <a:t>th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Conference since our launch in 2011!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2,353 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Certified Trainers (</a:t>
            </a:r>
            <a:r>
              <a:rPr lang="en-US" sz="3600" i="1" dirty="0" err="1">
                <a:solidFill>
                  <a:srgbClr val="00B050"/>
                </a:solidFill>
                <a:latin typeface="Candara" panose="020E0502030303020204" pitchFamily="34" charset="0"/>
              </a:rPr>
              <a:t>Ippies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In 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44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countries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477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Trailblazers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	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47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Playing the Matrix Certified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4400" i="1" dirty="0">
                <a:solidFill>
                  <a:srgbClr val="00B050"/>
                </a:solidFill>
                <a:latin typeface="Candara" panose="020E0502030303020204" pitchFamily="34" charset="0"/>
              </a:rPr>
              <a:t>	</a:t>
            </a:r>
            <a:endParaRPr lang="en-US" sz="12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2" descr="Certified Trai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10696829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9BDC96B-D7D5-4D84-BF1A-B75D444DC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5029200" y="239689"/>
            <a:ext cx="4629727" cy="1678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7847" y="3620875"/>
            <a:ext cx="10996305" cy="32004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This is the 16</a:t>
            </a:r>
            <a:r>
              <a:rPr lang="en-US" sz="3600" i="1" baseline="30000" dirty="0">
                <a:solidFill>
                  <a:srgbClr val="00B050"/>
                </a:solidFill>
                <a:latin typeface="Candara" panose="020E0502030303020204" pitchFamily="34" charset="0"/>
              </a:rPr>
              <a:t>th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Conference since our launch in 2011!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2,140 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Certified Trainers (</a:t>
            </a:r>
            <a:r>
              <a:rPr lang="en-US" sz="3600" i="1" dirty="0" err="1">
                <a:solidFill>
                  <a:srgbClr val="00B050"/>
                </a:solidFill>
                <a:latin typeface="Candara" panose="020E0502030303020204" pitchFamily="34" charset="0"/>
              </a:rPr>
              <a:t>Ippies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In 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42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countries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446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Trailblazers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	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45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Playing the Matrix Certified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4400" i="1" dirty="0">
                <a:solidFill>
                  <a:srgbClr val="00B050"/>
                </a:solidFill>
                <a:latin typeface="Candara" panose="020E0502030303020204" pitchFamily="34" charset="0"/>
              </a:rPr>
              <a:t>	</a:t>
            </a:r>
            <a:endParaRPr lang="en-US" sz="12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2" descr="Certified Trai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10696829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A5ED2-D5A1-4A63-838E-B87E08A96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1525"/>
            <a:ext cx="4296390" cy="151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9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7847" y="3620875"/>
            <a:ext cx="10996305" cy="32004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This is the 15</a:t>
            </a:r>
            <a:r>
              <a:rPr lang="en-US" sz="3600" i="1" baseline="30000" dirty="0">
                <a:solidFill>
                  <a:srgbClr val="00B050"/>
                </a:solidFill>
                <a:latin typeface="Candara" panose="020E0502030303020204" pitchFamily="34" charset="0"/>
              </a:rPr>
              <a:t>th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Conference since Oct 2011 in 8 </a:t>
            </a:r>
            <a:r>
              <a:rPr lang="en-US" sz="3600" i="1" dirty="0" err="1">
                <a:solidFill>
                  <a:srgbClr val="00B050"/>
                </a:solidFill>
                <a:latin typeface="Candara" panose="020E0502030303020204" pitchFamily="34" charset="0"/>
              </a:rPr>
              <a:t>yrs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!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2,054 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Certified Trainers (</a:t>
            </a:r>
            <a:r>
              <a:rPr lang="en-US" sz="3600" i="1" dirty="0" err="1">
                <a:solidFill>
                  <a:srgbClr val="00B050"/>
                </a:solidFill>
                <a:latin typeface="Candara" panose="020E0502030303020204" pitchFamily="34" charset="0"/>
              </a:rPr>
              <a:t>Ippies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In 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42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countries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441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Trailblazers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				</a:t>
            </a:r>
            <a:r>
              <a:rPr lang="en-US" sz="3600" b="1" i="1" dirty="0">
                <a:solidFill>
                  <a:srgbClr val="00B050"/>
                </a:solidFill>
                <a:latin typeface="Candara" panose="020E0502030303020204" pitchFamily="34" charset="0"/>
              </a:rPr>
              <a:t>44</a:t>
            </a:r>
            <a:r>
              <a:rPr lang="en-US" sz="3600" i="1" dirty="0">
                <a:solidFill>
                  <a:srgbClr val="00B050"/>
                </a:solidFill>
                <a:latin typeface="Candara" panose="020E0502030303020204" pitchFamily="34" charset="0"/>
              </a:rPr>
              <a:t> Playing the Matrix Certified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4400" i="1" dirty="0">
                <a:solidFill>
                  <a:srgbClr val="00B050"/>
                </a:solidFill>
                <a:latin typeface="Candara" panose="020E0502030303020204" pitchFamily="34" charset="0"/>
              </a:rPr>
              <a:t>	</a:t>
            </a:r>
            <a:endParaRPr lang="en-US" sz="12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2" descr="Certified Trai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10696829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A5ED2-D5A1-4A63-838E-B87E08A96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1525"/>
            <a:ext cx="4296390" cy="151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8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7847" y="3620875"/>
            <a:ext cx="10996305" cy="32004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strike="sngStrike" dirty="0">
                <a:solidFill>
                  <a:srgbClr val="00B050"/>
                </a:solidFill>
              </a:rPr>
              <a:t>Denver is the 14</a:t>
            </a:r>
            <a:r>
              <a:rPr lang="en-US" sz="3600" i="1" strike="sngStrike" baseline="30000" dirty="0">
                <a:solidFill>
                  <a:srgbClr val="00B050"/>
                </a:solidFill>
              </a:rPr>
              <a:t>th</a:t>
            </a:r>
            <a:r>
              <a:rPr lang="en-US" sz="3600" i="1" strike="sngStrike" dirty="0">
                <a:solidFill>
                  <a:srgbClr val="00B050"/>
                </a:solidFill>
              </a:rPr>
              <a:t> Conference since Oct 2011 in 7 </a:t>
            </a:r>
            <a:r>
              <a:rPr lang="en-US" sz="3600" i="1" strike="sngStrike" dirty="0" err="1">
                <a:solidFill>
                  <a:srgbClr val="00B050"/>
                </a:solidFill>
              </a:rPr>
              <a:t>yrs</a:t>
            </a:r>
            <a:r>
              <a:rPr lang="en-US" sz="3600" i="1" strike="sngStrike" dirty="0">
                <a:solidFill>
                  <a:srgbClr val="00B050"/>
                </a:solidFill>
              </a:rPr>
              <a:t>!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strike="sngStrike" dirty="0">
                <a:solidFill>
                  <a:srgbClr val="00B050"/>
                </a:solidFill>
              </a:rPr>
              <a:t>	1,919 Certified Trainers (</a:t>
            </a:r>
            <a:r>
              <a:rPr lang="en-US" sz="3600" i="1" strike="sngStrike" dirty="0" err="1">
                <a:solidFill>
                  <a:srgbClr val="00B050"/>
                </a:solidFill>
              </a:rPr>
              <a:t>Ippies</a:t>
            </a:r>
            <a:r>
              <a:rPr lang="en-US" sz="3600" i="1" strike="sngStrike" dirty="0">
                <a:solidFill>
                  <a:srgbClr val="00B050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strike="sngStrike" dirty="0">
                <a:solidFill>
                  <a:srgbClr val="00B050"/>
                </a:solidFill>
              </a:rPr>
              <a:t>		Over 42 countries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strike="sngStrike" dirty="0">
                <a:solidFill>
                  <a:srgbClr val="00B050"/>
                </a:solidFill>
              </a:rPr>
              <a:t>			419 Trailblazers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i="1" strike="sngStrike" dirty="0">
                <a:solidFill>
                  <a:srgbClr val="00B050"/>
                </a:solidFill>
              </a:rPr>
              <a:t>				39 Matrix Certified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4400" i="1" strike="sngStrike" dirty="0">
                <a:solidFill>
                  <a:srgbClr val="00B050"/>
                </a:solidFill>
              </a:rPr>
              <a:t>	</a:t>
            </a:r>
            <a:endParaRPr lang="en-US" sz="1200" strike="sngStrike" dirty="0">
              <a:solidFill>
                <a:srgbClr val="00B050"/>
              </a:solidFill>
            </a:endParaRPr>
          </a:p>
        </p:txBody>
      </p:sp>
      <p:pic>
        <p:nvPicPr>
          <p:cNvPr id="2" name="Picture 2" descr="Certified Trai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10696829" cy="15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A5ED2-D5A1-4A63-838E-B87E08A96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1525"/>
            <a:ext cx="4296390" cy="1514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8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838200" y="884690"/>
            <a:ext cx="6433530" cy="1040989"/>
          </a:xfrm>
        </p:spPr>
        <p:txBody>
          <a:bodyPr>
            <a:noAutofit/>
          </a:bodyPr>
          <a:lstStyle/>
          <a:p>
            <a:pPr marL="342900" lvl="1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6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CONNECTION!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54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C89A2-6B46-4036-B7AE-107162490F60}"/>
              </a:ext>
            </a:extLst>
          </p:cNvPr>
          <p:cNvSpPr txBox="1"/>
          <p:nvPr/>
        </p:nvSpPr>
        <p:spPr>
          <a:xfrm rot="20509782">
            <a:off x="9059144" y="3223875"/>
            <a:ext cx="238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NEWSLETTER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8570">
            <a:off x="7158207" y="2268322"/>
            <a:ext cx="486544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87D96-5B49-4021-A8EE-B8ADBD4CE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4716">
            <a:off x="-302278" y="1988083"/>
            <a:ext cx="7339876" cy="68580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BC3D9EA-86FE-4DAD-A4D7-C4CA77CB4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7010400" y="516397"/>
            <a:ext cx="3886200" cy="1409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59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295400" y="838200"/>
            <a:ext cx="9067800" cy="10668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Workbooks &amp; Trainer’s Guide</a:t>
            </a:r>
            <a:br>
              <a:rPr lang="en-US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their 6</a:t>
            </a:r>
            <a:r>
              <a:rPr lang="en-US" sz="3600" b="1" i="1" baseline="30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edition!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en-US" sz="3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2"/>
          <a:stretch/>
        </p:blipFill>
        <p:spPr>
          <a:xfrm rot="442053">
            <a:off x="6573916" y="2461677"/>
            <a:ext cx="4973847" cy="629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2319">
            <a:off x="530529" y="2191659"/>
            <a:ext cx="5021169" cy="643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E97F335-02C4-4BD3-B6F3-45D9C8C0F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7543800" y="814721"/>
            <a:ext cx="3733800" cy="13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6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294">
            <a:off x="-339776" y="1030469"/>
            <a:ext cx="5375932" cy="7236175"/>
          </a:xfrm>
          <a:prstGeom prst="rect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"/>
          <a:stretch/>
        </p:blipFill>
        <p:spPr bwMode="auto">
          <a:xfrm rot="21031606">
            <a:off x="592449" y="4961149"/>
            <a:ext cx="4347986" cy="23004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8861" y="5105400"/>
            <a:ext cx="6705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Please contact us if you’d like to enquire about translating a new edition:</a:t>
            </a:r>
            <a:br>
              <a:rPr lang="en-US" sz="2800" b="1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92D050"/>
                </a:solidFill>
                <a:latin typeface="Candara" panose="020E0502030303020204" pitchFamily="34" charset="0"/>
                <a:cs typeface="Calibri" panose="020F0502020204030204" pitchFamily="34" charset="0"/>
                <a:hlinkClick r:id="rId6"/>
              </a:rPr>
              <a:t>trainer@tut.com</a:t>
            </a:r>
            <a:r>
              <a:rPr lang="fr-FR" sz="2800" b="1" dirty="0">
                <a:solidFill>
                  <a:srgbClr val="92D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92D050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124D15-2923-4221-9442-AAABC07EEDC3}"/>
              </a:ext>
            </a:extLst>
          </p:cNvPr>
          <p:cNvSpPr txBox="1">
            <a:spLocks/>
          </p:cNvSpPr>
          <p:nvPr/>
        </p:nvSpPr>
        <p:spPr>
          <a:xfrm>
            <a:off x="5312160" y="2717313"/>
            <a:ext cx="7239000" cy="17089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Workbook now in </a:t>
            </a:r>
            <a:r>
              <a:rPr lang="en-US" sz="3600" i="1" dirty="0">
                <a:solidFill>
                  <a:srgbClr val="372FF4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6 languages:</a:t>
            </a:r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	Chinese, Greek, Swedish,</a:t>
            </a:r>
            <a:b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	English, Spanish and Dutch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4F20547-3B08-40C0-96CE-E4FBF1995A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6248400" y="534444"/>
            <a:ext cx="4062613" cy="1473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62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454" y="843624"/>
            <a:ext cx="5931103" cy="143192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i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 BELIEVE IN ME! By Rebecca Psigoda</a:t>
            </a:r>
            <a:br>
              <a:rPr lang="en-US" sz="2800" b="1" i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For Kids and Teens!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343">
            <a:off x="6739944" y="2431784"/>
            <a:ext cx="4699581" cy="6083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129">
            <a:off x="1044123" y="2524143"/>
            <a:ext cx="4703066" cy="608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Down 3"/>
          <p:cNvSpPr/>
          <p:nvPr/>
        </p:nvSpPr>
        <p:spPr>
          <a:xfrm rot="2215715">
            <a:off x="4061822" y="2104956"/>
            <a:ext cx="238826" cy="1760482"/>
          </a:xfrm>
          <a:prstGeom prst="downArrow">
            <a:avLst/>
          </a:prstGeom>
          <a:solidFill>
            <a:srgbClr val="00B05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/>
          <p:cNvSpPr/>
          <p:nvPr/>
        </p:nvSpPr>
        <p:spPr>
          <a:xfrm rot="2215715">
            <a:off x="10843007" y="2548759"/>
            <a:ext cx="238826" cy="1760482"/>
          </a:xfrm>
          <a:prstGeom prst="downArrow">
            <a:avLst/>
          </a:prstGeom>
          <a:solidFill>
            <a:srgbClr val="00B05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B3352B1-40C5-4675-AF68-C5CF3E7AB5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8197748" y="727589"/>
            <a:ext cx="3733800" cy="13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5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37462" y="339632"/>
            <a:ext cx="4402138" cy="2819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188482-8F39-4292-AEAD-4524BB1CD238}"/>
                  </a:ext>
                </a:extLst>
              </p14:cNvPr>
              <p14:cNvContentPartPr/>
              <p14:nvPr/>
            </p14:nvContentPartPr>
            <p14:xfrm>
              <a:off x="8241277" y="3116667"/>
              <a:ext cx="801360" cy="136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188482-8F39-4292-AEAD-4524BB1CD2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87277" y="3009027"/>
                <a:ext cx="90900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B1225C-4579-4C12-BF17-D84931A57AFD}"/>
                  </a:ext>
                </a:extLst>
              </p14:cNvPr>
              <p14:cNvContentPartPr/>
              <p14:nvPr/>
            </p14:nvContentPartPr>
            <p14:xfrm>
              <a:off x="8425237" y="3110907"/>
              <a:ext cx="455040" cy="48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B1225C-4579-4C12-BF17-D84931A57A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1597" y="3002907"/>
                <a:ext cx="5626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5F4BEB-C51F-49FB-8FA0-47F4DDE9F455}"/>
                  </a:ext>
                </a:extLst>
              </p14:cNvPr>
              <p14:cNvContentPartPr/>
              <p14:nvPr/>
            </p14:nvContentPartPr>
            <p14:xfrm>
              <a:off x="8787757" y="3160227"/>
              <a:ext cx="164520" cy="6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5F4BEB-C51F-49FB-8FA0-47F4DDE9F4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34117" y="3052587"/>
                <a:ext cx="2721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8A695-95CF-44F3-93F5-09F50ABF24BF}"/>
                  </a:ext>
                </a:extLst>
              </p14:cNvPr>
              <p14:cNvContentPartPr/>
              <p14:nvPr/>
            </p14:nvContentPartPr>
            <p14:xfrm>
              <a:off x="9033277" y="322178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8A695-95CF-44F3-93F5-09F50ABF24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79637" y="31137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DC60B8-0D27-4B0F-B32E-A8C203A80F0F}"/>
                  </a:ext>
                </a:extLst>
              </p14:cNvPr>
              <p14:cNvContentPartPr/>
              <p14:nvPr/>
            </p14:nvContentPartPr>
            <p14:xfrm>
              <a:off x="8671117" y="322178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DC60B8-0D27-4B0F-B32E-A8C203A80F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17477" y="31137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6FD9B67-872D-4B18-B4A9-57E08AC18D7A}"/>
                  </a:ext>
                </a:extLst>
              </p14:cNvPr>
              <p14:cNvContentPartPr/>
              <p14:nvPr/>
            </p14:nvContentPartPr>
            <p14:xfrm>
              <a:off x="8640517" y="2939547"/>
              <a:ext cx="31320" cy="239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6FD9B67-872D-4B18-B4A9-57E08AC18D7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86517" y="2831547"/>
                <a:ext cx="13896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2406724-7F00-4ED9-A091-E272AC646413}"/>
                  </a:ext>
                </a:extLst>
              </p14:cNvPr>
              <p14:cNvContentPartPr/>
              <p14:nvPr/>
            </p14:nvContentPartPr>
            <p14:xfrm>
              <a:off x="8567077" y="3253827"/>
              <a:ext cx="360" cy="66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2406724-7F00-4ED9-A091-E272AC6464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13077" y="3145827"/>
                <a:ext cx="108000" cy="282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BCCB9B85-B632-4ACC-9B4B-6D8035DEF3BA}"/>
              </a:ext>
            </a:extLst>
          </p:cNvPr>
          <p:cNvSpPr/>
          <p:nvPr/>
        </p:nvSpPr>
        <p:spPr>
          <a:xfrm>
            <a:off x="7787837" y="2378331"/>
            <a:ext cx="3429000" cy="9906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F8553A70-3029-4205-BCEE-50590CA74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273857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546"/>
            <a:ext cx="7504661" cy="265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492C46A-BB1B-4528-9035-7B3805D9D7DF}"/>
              </a:ext>
            </a:extLst>
          </p:cNvPr>
          <p:cNvSpPr txBox="1">
            <a:spLocks/>
          </p:cNvSpPr>
          <p:nvPr/>
        </p:nvSpPr>
        <p:spPr>
          <a:xfrm>
            <a:off x="48857" y="4876808"/>
            <a:ext cx="12143143" cy="1798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2021 Virtual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Certification Conference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6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80605" y="1235091"/>
            <a:ext cx="7472005" cy="61695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i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Corporate Continuum By Michael Winters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0B1CB-DF21-47AE-AC6E-A918F74DF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740" y="2751421"/>
            <a:ext cx="6576939" cy="2871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4A224EF-87E0-4DDB-BF18-0526C8E4B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8197748" y="727589"/>
            <a:ext cx="3733800" cy="13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1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013740" y="941030"/>
            <a:ext cx="7543801" cy="115853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b="1" i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Program Overview</a:t>
            </a:r>
            <a:br>
              <a:rPr lang="en-US" sz="3600" b="1" i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3600" b="1" i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for your participants!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865">
            <a:off x="735267" y="2602503"/>
            <a:ext cx="5175784" cy="3057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CD7F9-E37F-4300-8BFE-8746E8CD7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0097">
            <a:off x="559659" y="2379375"/>
            <a:ext cx="5925616" cy="4262905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82DAEF-7E7B-4A77-9948-E60069F4C930}"/>
              </a:ext>
            </a:extLst>
          </p:cNvPr>
          <p:cNvSpPr txBox="1">
            <a:spLocks/>
          </p:cNvSpPr>
          <p:nvPr/>
        </p:nvSpPr>
        <p:spPr>
          <a:xfrm>
            <a:off x="6400800" y="3218640"/>
            <a:ext cx="5868359" cy="2790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Font typeface="Arial" pitchFamily="34" charset="0"/>
              <a:buNone/>
            </a:pPr>
            <a:r>
              <a:rPr lang="en-US" sz="3600" b="1" i="1" dirty="0">
                <a:solidFill>
                  <a:schemeClr val="accent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“Welcome… you are about to learn from someone I have personally trained…”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7923D667-1080-45A6-9D55-E3C78FEC62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7391400" y="941030"/>
            <a:ext cx="3733800" cy="13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8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56234" y="2738879"/>
            <a:ext cx="5166651" cy="411912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IP CHAPTER</a:t>
            </a:r>
            <a:br>
              <a:rPr lang="en-US" sz="3600" b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DEMONSTRATION CLASSES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View an example-class of each IP chapter being taught by a different Trailblazer!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9FFC4-7A33-42E8-B4A5-16E0EFCA4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56" y="765512"/>
            <a:ext cx="7101344" cy="594008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073">
            <a:off x="9358084" y="5565027"/>
            <a:ext cx="2133600" cy="7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0995152-DE83-47D4-A736-48BB93182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612211" y="775037"/>
            <a:ext cx="3733800" cy="13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7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19744"/>
            <a:ext cx="5922973" cy="162374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 b="1" i="1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* Continuing Education *</a:t>
            </a:r>
            <a:br>
              <a:rPr lang="en-US" sz="2800" b="1" i="1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2800" b="1" i="1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LIVE and archived Zoom Broadcast</a:t>
            </a:r>
            <a:br>
              <a:rPr lang="en-US" sz="2800" b="1" i="1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2800" b="1" i="1">
                <a:solidFill>
                  <a:srgbClr val="007E39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Trainings offered by our Trainers!</a:t>
            </a:r>
            <a:endParaRPr lang="en-US" sz="2800" b="1" i="1" dirty="0">
              <a:solidFill>
                <a:srgbClr val="007E39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C:\Users\Mike\SkyDrive\TUT\IP-TTT\Art Logo\iptttc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1935" y="2044805"/>
            <a:ext cx="8209911" cy="47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CF790B7-1D3D-412F-B842-0F555660D7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7696200" y="533400"/>
            <a:ext cx="3733800" cy="13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4114800" y="379259"/>
            <a:ext cx="4953000" cy="114115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Breaking News!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674" y="3942427"/>
            <a:ext cx="65532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Rebecca</a:t>
            </a:r>
            <a:br>
              <a:rPr lang="en-US" sz="96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96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Dooley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924" y="1387882"/>
            <a:ext cx="708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WE ARE HOME TO THE YOUNGEST CERTIFIED TRAINER</a:t>
            </a: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IN THE HISTORY OF</a:t>
            </a: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SELF-IMPROVEMENT!!!!</a:t>
            </a:r>
          </a:p>
        </p:txBody>
      </p:sp>
      <p:pic>
        <p:nvPicPr>
          <p:cNvPr id="4" name="Picture 3" descr="A young child smiling&#10;&#10;Description automatically generated with low confidence">
            <a:extLst>
              <a:ext uri="{FF2B5EF4-FFF2-40B4-BE49-F238E27FC236}">
                <a16:creationId xmlns:a16="http://schemas.microsoft.com/office/drawing/2014/main" id="{2A4924C5-C62A-464B-9CF7-90BE9787E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87" y="1510180"/>
            <a:ext cx="3371313" cy="5056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899DF851-D306-473C-ACE8-C7016A671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7405"/>
          <a:stretch/>
        </p:blipFill>
        <p:spPr>
          <a:xfrm>
            <a:off x="7067326" y="1828800"/>
            <a:ext cx="4953000" cy="4419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3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8000" r="-1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447BC9-11D8-8640-BBED-CE81ECBAC4E7}"/>
              </a:ext>
            </a:extLst>
          </p:cNvPr>
          <p:cNvSpPr txBox="1">
            <a:spLocks/>
          </p:cNvSpPr>
          <p:nvPr/>
        </p:nvSpPr>
        <p:spPr>
          <a:xfrm>
            <a:off x="4762500" y="2209800"/>
            <a:ext cx="2667000" cy="784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Fall 2021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58144C4-3723-4C75-BAD2-58AFC727C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3447472" y="212690"/>
            <a:ext cx="5297055" cy="192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4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8EA60-AC5A-4789-ABEF-DAAEFC67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605C-02C5-4141-9B55-FC62EA3E7B7A}" type="datetime12">
              <a:rPr lang="en-US" smtClean="0"/>
              <a:t>11:06 AM</a:t>
            </a:fld>
            <a:endParaRPr lang="en-US"/>
          </a:p>
        </p:txBody>
      </p:sp>
      <p:pic>
        <p:nvPicPr>
          <p:cNvPr id="5" name="Picture 4" descr="A picture containing food, device&#10;&#10;Description automatically generated">
            <a:extLst>
              <a:ext uri="{FF2B5EF4-FFF2-40B4-BE49-F238E27FC236}">
                <a16:creationId xmlns:a16="http://schemas.microsoft.com/office/drawing/2014/main" id="{D622A3A7-D6CF-4BDB-BB8D-F125CBB9A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2863"/>
            <a:ext cx="12268200" cy="6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383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72CF43C7-11E6-4DFD-B928-A517154A2C68}"/>
              </a:ext>
            </a:extLst>
          </p:cNvPr>
          <p:cNvSpPr/>
          <p:nvPr/>
        </p:nvSpPr>
        <p:spPr>
          <a:xfrm>
            <a:off x="8915400" y="3048000"/>
            <a:ext cx="3429000" cy="9906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637462" y="339632"/>
            <a:ext cx="4402138" cy="2819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0" y="5780594"/>
            <a:ext cx="12143143" cy="937620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>
                <a:solidFill>
                  <a:srgbClr val="00B050"/>
                </a:solidFill>
              </a:rPr>
              <a:t>Certification Conference</a:t>
            </a:r>
            <a:endParaRPr lang="en-US" sz="2400" b="1" i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result for colors logo of new orleans">
            <a:extLst>
              <a:ext uri="{FF2B5EF4-FFF2-40B4-BE49-F238E27FC236}">
                <a16:creationId xmlns:a16="http://schemas.microsoft.com/office/drawing/2014/main" id="{1162C220-C70F-4710-BF9F-64C5C4C5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73631"/>
            <a:ext cx="6072298" cy="259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lors logo of new orleans">
            <a:extLst>
              <a:ext uri="{FF2B5EF4-FFF2-40B4-BE49-F238E27FC236}">
                <a16:creationId xmlns:a16="http://schemas.microsoft.com/office/drawing/2014/main" id="{2575CF70-B0AD-47F8-8C2D-A6DCD9522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9240"/>
            <a:ext cx="40862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188482-8F39-4292-AEAD-4524BB1CD238}"/>
                  </a:ext>
                </a:extLst>
              </p14:cNvPr>
              <p14:cNvContentPartPr/>
              <p14:nvPr/>
            </p14:nvContentPartPr>
            <p14:xfrm>
              <a:off x="8241277" y="3116667"/>
              <a:ext cx="801360" cy="136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188482-8F39-4292-AEAD-4524BB1CD2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87277" y="3009027"/>
                <a:ext cx="90900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B1225C-4579-4C12-BF17-D84931A57AFD}"/>
                  </a:ext>
                </a:extLst>
              </p14:cNvPr>
              <p14:cNvContentPartPr/>
              <p14:nvPr/>
            </p14:nvContentPartPr>
            <p14:xfrm>
              <a:off x="8425237" y="3110907"/>
              <a:ext cx="455040" cy="48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B1225C-4579-4C12-BF17-D84931A57A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1597" y="3002907"/>
                <a:ext cx="5626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5F4BEB-C51F-49FB-8FA0-47F4DDE9F455}"/>
                  </a:ext>
                </a:extLst>
              </p14:cNvPr>
              <p14:cNvContentPartPr/>
              <p14:nvPr/>
            </p14:nvContentPartPr>
            <p14:xfrm>
              <a:off x="8787757" y="3160227"/>
              <a:ext cx="164520" cy="6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5F4BEB-C51F-49FB-8FA0-47F4DDE9F4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34117" y="3052587"/>
                <a:ext cx="2721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08A695-95CF-44F3-93F5-09F50ABF24BF}"/>
                  </a:ext>
                </a:extLst>
              </p14:cNvPr>
              <p14:cNvContentPartPr/>
              <p14:nvPr/>
            </p14:nvContentPartPr>
            <p14:xfrm>
              <a:off x="9033277" y="322178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08A695-95CF-44F3-93F5-09F50ABF24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79637" y="31137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DC60B8-0D27-4B0F-B32E-A8C203A80F0F}"/>
                  </a:ext>
                </a:extLst>
              </p14:cNvPr>
              <p14:cNvContentPartPr/>
              <p14:nvPr/>
            </p14:nvContentPartPr>
            <p14:xfrm>
              <a:off x="8671117" y="322178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DC60B8-0D27-4B0F-B32E-A8C203A80F0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17477" y="31137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6FD9B67-872D-4B18-B4A9-57E08AC18D7A}"/>
                  </a:ext>
                </a:extLst>
              </p14:cNvPr>
              <p14:cNvContentPartPr/>
              <p14:nvPr/>
            </p14:nvContentPartPr>
            <p14:xfrm>
              <a:off x="8640517" y="2939547"/>
              <a:ext cx="31320" cy="239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6FD9B67-872D-4B18-B4A9-57E08AC18D7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86517" y="2831547"/>
                <a:ext cx="13896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2406724-7F00-4ED9-A091-E272AC646413}"/>
                  </a:ext>
                </a:extLst>
              </p14:cNvPr>
              <p14:cNvContentPartPr/>
              <p14:nvPr/>
            </p14:nvContentPartPr>
            <p14:xfrm>
              <a:off x="8567077" y="3253827"/>
              <a:ext cx="360" cy="66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2406724-7F00-4ED9-A091-E272AC6464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13077" y="3145827"/>
                <a:ext cx="108000" cy="282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BCCB9B85-B632-4ACC-9B4B-6D8035DEF3BA}"/>
              </a:ext>
            </a:extLst>
          </p:cNvPr>
          <p:cNvSpPr/>
          <p:nvPr/>
        </p:nvSpPr>
        <p:spPr>
          <a:xfrm>
            <a:off x="7787837" y="2378331"/>
            <a:ext cx="3429000" cy="9906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F8553A70-3029-4205-BCEE-50590CA74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273857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546"/>
            <a:ext cx="7504661" cy="265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4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576314AC-0432-43C5-A1C8-BB720024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762000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1400" y="2732490"/>
            <a:ext cx="8686800" cy="43639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		To find out how much you've truly been blessed with -- in terms of love, time, energy, talent, joy, abundance, confidence, intelligence, wit, or any other quality, substance, or dispensation --</a:t>
            </a:r>
            <a:r>
              <a:rPr lang="en-US" sz="2800" dirty="0">
                <a:solidFill>
                  <a:schemeClr val="tx2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br>
              <a:rPr lang="en-US" sz="2800" dirty="0">
                <a:solidFill>
                  <a:schemeClr val="tx2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Then you'll know what</a:t>
            </a:r>
            <a:br>
              <a:rPr lang="en-US" sz="28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boundless really means. </a:t>
            </a:r>
            <a:br>
              <a:rPr lang="en-US" sz="2800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endParaRPr lang="en-US" sz="2800" b="1" dirty="0">
              <a:solidFill>
                <a:srgbClr val="C00000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Tallyho,</a:t>
            </a: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The Universe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2012053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4000" b="1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from the Universe...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7800" y="3993841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give of them.</a:t>
            </a:r>
          </a:p>
        </p:txBody>
      </p:sp>
    </p:spTree>
    <p:extLst>
      <p:ext uri="{BB962C8B-B14F-4D97-AF65-F5344CB8AC3E}">
        <p14:creationId xmlns:p14="http://schemas.microsoft.com/office/powerpoint/2010/main" val="397606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893367"/>
            <a:ext cx="4495800" cy="533400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 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Conference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5000" y="893367"/>
            <a:ext cx="6400800" cy="6705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I will share: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My Story - A Profitable Case Study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IP Today - News &amp; Resources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IP Workshop &amp; Workbook Review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Philosophy &amp; Concerns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Questions &amp; Answers</a:t>
            </a:r>
          </a:p>
          <a:p>
            <a:pPr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The Speakers will share: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Their Story, Content &amp; Style</a:t>
            </a:r>
          </a:p>
          <a:p>
            <a:pPr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No pressure</a:t>
            </a:r>
          </a:p>
          <a:p>
            <a:pPr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I will speak as if you are Trainers</a:t>
            </a:r>
          </a:p>
          <a:p>
            <a:pPr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My PowerPoints on Conference Resource Page</a:t>
            </a:r>
          </a:p>
          <a:p>
            <a:pPr>
              <a:lnSpc>
                <a:spcPct val="10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n-US" sz="2400" i="1" dirty="0">
                <a:solidFill>
                  <a:srgbClr val="7030A0"/>
                </a:solidFill>
                <a:latin typeface="Candara" panose="020E0502030303020204" pitchFamily="34" charset="0"/>
              </a:rPr>
              <a:t>Evaluation Survey to be sent in an email link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9B8C8F6-9D26-478B-91F9-351BE50E1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76200" y="1600200"/>
            <a:ext cx="4629727" cy="16789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10800" y="32766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1676400"/>
            <a:ext cx="7670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i="1" dirty="0">
              <a:solidFill>
                <a:schemeClr val="tx2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US" sz="72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A Case Study</a:t>
            </a:r>
            <a:br>
              <a:rPr lang="en-US" sz="72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72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of Profitable</a:t>
            </a:r>
            <a:br>
              <a:rPr lang="en-US" sz="72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en-US" sz="72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  Selfish </a:t>
            </a:r>
            <a:r>
              <a:rPr lang="en-US" sz="8800" b="1" i="1" dirty="0">
                <a:solidFill>
                  <a:srgbClr val="00B05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$</a:t>
            </a:r>
            <a:r>
              <a:rPr lang="en-US" sz="7200" b="1" i="1" dirty="0" err="1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ervice</a:t>
            </a:r>
            <a:endParaRPr lang="en-US" sz="7200" b="1" i="1" dirty="0">
              <a:solidFill>
                <a:srgbClr val="7030A0"/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US" sz="7200" b="1" i="1" dirty="0">
                <a:solidFill>
                  <a:srgbClr val="7030A0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EC12EE3-86DE-4B18-9574-80C66FC1F5D6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3C97D2-2A5D-408C-B43D-64E1112616A5}" type="datetime12">
              <a:rPr lang="en-US" smtClean="0"/>
              <a:pPr/>
              <a:t>11:06 AM</a:t>
            </a:fld>
            <a:endParaRPr lang="en-US" dirty="0"/>
          </a:p>
        </p:txBody>
      </p:sp>
      <p:pic>
        <p:nvPicPr>
          <p:cNvPr id="13" name="Picture 2" descr="http://eoimages.gsfc.nasa.gov/images/imagerecords/57000/57723/globe_west_2048.jpg">
            <a:extLst>
              <a:ext uri="{FF2B5EF4-FFF2-40B4-BE49-F238E27FC236}">
                <a16:creationId xmlns:a16="http://schemas.microsoft.com/office/drawing/2014/main" id="{814C6ABF-A2F3-41C0-9C0D-471B2ABED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762000"/>
            <a:ext cx="2895600" cy="28399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56ECA4F-1E4A-4657-85BB-AAE24C3D01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0000" r="22500" b="33333"/>
          <a:stretch/>
        </p:blipFill>
        <p:spPr>
          <a:xfrm>
            <a:off x="47336" y="4038600"/>
            <a:ext cx="4629727" cy="1678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3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0" y="1007058"/>
            <a:ext cx="2971800" cy="35814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191311" y="4876800"/>
            <a:ext cx="2057400" cy="914400"/>
          </a:xfrm>
        </p:spPr>
        <p:txBody>
          <a:bodyPr/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Resume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1"/>
          </p:nvPr>
        </p:nvSpPr>
        <p:spPr>
          <a:xfrm>
            <a:off x="5105400" y="4363646"/>
            <a:ext cx="2057400" cy="914400"/>
          </a:xfrm>
        </p:spPr>
        <p:txBody>
          <a:bodyPr>
            <a:normAutofit/>
          </a:bodyPr>
          <a:lstStyle/>
          <a:p>
            <a:pPr algn="ctr"/>
            <a:r>
              <a:rPr lang="en-US" sz="1725" b="1" dirty="0" err="1">
                <a:solidFill>
                  <a:schemeClr val="accent6">
                    <a:lumMod val="75000"/>
                  </a:schemeClr>
                </a:solidFill>
              </a:rPr>
              <a:t>eZINE</a:t>
            </a:r>
            <a:endParaRPr lang="en-US" sz="1725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2"/>
          </p:nvPr>
        </p:nvSpPr>
        <p:spPr>
          <a:xfrm>
            <a:off x="8382000" y="4876800"/>
            <a:ext cx="2971800" cy="685800"/>
          </a:xfrm>
        </p:spPr>
        <p:txBody>
          <a:bodyPr>
            <a:noAutofit/>
          </a:bodyPr>
          <a:lstStyle/>
          <a:p>
            <a:pPr algn="ctr"/>
            <a:r>
              <a:rPr lang="en-US" sz="1725" b="1" dirty="0">
                <a:solidFill>
                  <a:schemeClr val="accent6">
                    <a:lumMod val="75000"/>
                  </a:schemeClr>
                </a:solidFill>
              </a:rPr>
              <a:t>http://www.tut.com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663" t="2798" r="64654" b="70071"/>
          <a:stretch/>
        </p:blipFill>
        <p:spPr>
          <a:xfrm>
            <a:off x="4569351" y="838199"/>
            <a:ext cx="2824078" cy="3242857"/>
          </a:xfrm>
          <a:prstGeom prst="rect">
            <a:avLst/>
          </a:prstGeom>
        </p:spPr>
      </p:pic>
      <p:pic>
        <p:nvPicPr>
          <p:cNvPr id="1026" name="Picture 2" descr="resume word cloud 1  57277ea9e034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10787"/>
            <a:ext cx="3358826" cy="18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460" y="1447799"/>
            <a:ext cx="3455140" cy="56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gency FB" panose="020B0503020202020204" pitchFamily="34" charset="0"/>
              </a:rPr>
              <a:t>M. Dooley, C.P.A.</a:t>
            </a:r>
          </a:p>
        </p:txBody>
      </p:sp>
      <p:sp>
        <p:nvSpPr>
          <p:cNvPr id="15" name="Oval 14"/>
          <p:cNvSpPr/>
          <p:nvPr/>
        </p:nvSpPr>
        <p:spPr>
          <a:xfrm>
            <a:off x="9469007" y="3429000"/>
            <a:ext cx="719152" cy="52282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0341599" y="2860875"/>
            <a:ext cx="719152" cy="52282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9545727" y="2615541"/>
            <a:ext cx="719152" cy="52282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534400" y="3450386"/>
            <a:ext cx="719152" cy="52282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ED432EAF-9D29-4F9D-B2CA-842C96C6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813C97D2-2A5D-408C-B43D-64E1112616A5}" type="datetime12">
              <a:rPr lang="en-US" smtClean="0"/>
              <a:t>11:06 AM</a:t>
            </a:fld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EDB664-764B-467D-9EBE-5A3E27F40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" y="5261879"/>
            <a:ext cx="1141963" cy="1141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4DFCF-F3D7-4ACE-9D58-E57039FA1A15}"/>
              </a:ext>
            </a:extLst>
          </p:cNvPr>
          <p:cNvSpPr txBox="1"/>
          <p:nvPr/>
        </p:nvSpPr>
        <p:spPr>
          <a:xfrm>
            <a:off x="4495800" y="533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Monday Morning Motivators</a:t>
            </a:r>
          </a:p>
        </p:txBody>
      </p:sp>
    </p:spTree>
    <p:extLst>
      <p:ext uri="{BB962C8B-B14F-4D97-AF65-F5344CB8AC3E}">
        <p14:creationId xmlns:p14="http://schemas.microsoft.com/office/powerpoint/2010/main" val="19652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QLnjpDmemWvdkPv8CNhL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bN8jrcRkzLTOV54VyMEq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bN8jrcRkzLTOV54VyMEq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bN8jrcRkzLTOV54VyMEq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jzqUzkCEyRs7MDbtn22K6"/>
</p:tagLst>
</file>

<file path=ppt/theme/theme1.xml><?xml version="1.0" encoding="utf-8"?>
<a:theme xmlns:a="http://schemas.openxmlformats.org/drawingml/2006/main" name="Project Status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ProjectStatusReport</Template>
  <TotalTime>0</TotalTime>
  <Words>1754</Words>
  <Application>Microsoft Office PowerPoint</Application>
  <PresentationFormat>Widescreen</PresentationFormat>
  <Paragraphs>258</Paragraphs>
  <Slides>35</Slides>
  <Notes>20</Notes>
  <HiddenSlides>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Agency FB</vt:lpstr>
      <vt:lpstr>Arial</vt:lpstr>
      <vt:lpstr>Book Antiqua</vt:lpstr>
      <vt:lpstr>Calibri</vt:lpstr>
      <vt:lpstr>Calibri Light</vt:lpstr>
      <vt:lpstr>Candara</vt:lpstr>
      <vt:lpstr>Courier New</vt:lpstr>
      <vt:lpstr>Georgia</vt:lpstr>
      <vt:lpstr>Wingdings</vt:lpstr>
      <vt:lpstr>Project Status Report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Conference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Breaking News!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2012-06-04T18:56:50Z</dcterms:created>
  <dcterms:modified xsi:type="dcterms:W3CDTF">2021-09-30T15:08:47Z</dcterms:modified>
</cp:coreProperties>
</file>