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0"/>
  </p:notesMasterIdLst>
  <p:sldIdLst>
    <p:sldId id="259" r:id="rId2"/>
    <p:sldId id="258" r:id="rId3"/>
    <p:sldId id="257" r:id="rId4"/>
    <p:sldId id="261" r:id="rId5"/>
    <p:sldId id="295" r:id="rId6"/>
    <p:sldId id="296" r:id="rId7"/>
    <p:sldId id="297" r:id="rId8"/>
    <p:sldId id="298" r:id="rId9"/>
    <p:sldId id="260" r:id="rId10"/>
    <p:sldId id="299" r:id="rId11"/>
    <p:sldId id="300" r:id="rId12"/>
    <p:sldId id="301" r:id="rId13"/>
    <p:sldId id="302" r:id="rId14"/>
    <p:sldId id="303" r:id="rId15"/>
    <p:sldId id="304" r:id="rId16"/>
    <p:sldId id="305" r:id="rId17"/>
    <p:sldId id="306" r:id="rId18"/>
    <p:sldId id="263" r:id="rId19"/>
    <p:sldId id="266" r:id="rId20"/>
    <p:sldId id="307" r:id="rId21"/>
    <p:sldId id="308" r:id="rId22"/>
    <p:sldId id="309" r:id="rId23"/>
    <p:sldId id="310" r:id="rId24"/>
    <p:sldId id="311" r:id="rId25"/>
    <p:sldId id="312" r:id="rId26"/>
    <p:sldId id="313" r:id="rId27"/>
    <p:sldId id="314" r:id="rId28"/>
    <p:sldId id="315" r:id="rId29"/>
  </p:sldIdLst>
  <p:sldSz cx="9144000" cy="5143500" type="screen16x9"/>
  <p:notesSz cx="6858000" cy="9144000"/>
  <p:embeddedFontLst>
    <p:embeddedFont>
      <p:font typeface="Lato" panose="020F0502020204030203" pitchFamily="34" charset="0"/>
      <p:regular r:id="rId31"/>
      <p:bold r:id="rId32"/>
      <p:italic r:id="rId33"/>
      <p:boldItalic r:id="rId34"/>
    </p:embeddedFont>
    <p:embeddedFont>
      <p:font typeface="Ubuntu" panose="020B0504030602030204" pitchFamily="34" charset="0"/>
      <p:regular r:id="rId35"/>
      <p:bold r:id="rId36"/>
      <p:italic r:id="rId37"/>
      <p:boldItalic r:id="rId38"/>
    </p:embeddedFont>
    <p:embeddedFont>
      <p:font typeface="Ubuntu Light" panose="020B0504030602030204" pitchFamily="34" charset="0"/>
      <p:regular r:id="rId39"/>
      <p:bold r:id="rId40"/>
      <p:italic r:id="rId41"/>
      <p:boldItalic r:id="rId42"/>
    </p:embeddedFont>
    <p:embeddedFont>
      <p:font typeface="Work Sans Regular"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4379CE-DF76-49EC-B630-198188EDF416}">
  <a:tblStyle styleId="{B84379CE-DF76-49EC-B630-198188EDF41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0C1D61-F382-416E-A118-38419C8BC46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p:restoredTop sz="94714"/>
  </p:normalViewPr>
  <p:slideViewPr>
    <p:cSldViewPr snapToGrid="0" snapToObjects="1">
      <p:cViewPr varScale="1">
        <p:scale>
          <a:sx n="156" d="100"/>
          <a:sy n="156"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youtube.com/watch?v=H0ifIQNwXB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w9PUafcJLv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YLO7tCdBVr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ZgV4qBpQ3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93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38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95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32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99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65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789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17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dirty="0"/>
              <a:t>Jessica’s affirmations </a:t>
            </a:r>
            <a:r>
              <a:rPr lang="en-US" sz="1100" b="0" i="0" u="sng" strike="noStrike" cap="none" dirty="0">
                <a:solidFill>
                  <a:srgbClr val="000000"/>
                </a:solidFill>
                <a:effectLst/>
                <a:latin typeface="Arial"/>
                <a:ea typeface="Arial"/>
                <a:cs typeface="Arial"/>
                <a:sym typeface="Arial"/>
                <a:hlinkClick r:id="rId3"/>
              </a:rPr>
              <a:t>http://www.youtube.com/watch?v=H0ifIQNwXBE</a:t>
            </a:r>
            <a:endParaRPr lang="en-US" b="0" dirty="0">
              <a:effectLst/>
            </a:endParaRPr>
          </a:p>
          <a:p>
            <a:br>
              <a:rPr lang="en-US" dirty="0"/>
            </a:b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12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130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sng" strike="noStrike" cap="none" dirty="0">
                <a:solidFill>
                  <a:srgbClr val="000000"/>
                </a:solidFill>
                <a:effectLst/>
                <a:latin typeface="Arial"/>
                <a:ea typeface="Arial"/>
                <a:cs typeface="Arial"/>
                <a:sym typeface="Arial"/>
                <a:hlinkClick r:id="rId3"/>
              </a:rPr>
              <a:t>https://www.youtube.com/watch?v=w9PUafcJLvU</a:t>
            </a:r>
            <a:endParaRPr lang="en-US" dirty="0"/>
          </a:p>
        </p:txBody>
      </p:sp>
    </p:spTree>
    <p:extLst>
      <p:ext uri="{BB962C8B-B14F-4D97-AF65-F5344CB8AC3E}">
        <p14:creationId xmlns:p14="http://schemas.microsoft.com/office/powerpoint/2010/main" val="417216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60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0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980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99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79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sng" strike="noStrike" cap="none" dirty="0">
                <a:solidFill>
                  <a:srgbClr val="000000"/>
                </a:solidFill>
                <a:effectLst/>
                <a:latin typeface="Arial"/>
                <a:ea typeface="Arial"/>
                <a:cs typeface="Arial"/>
                <a:sym typeface="Arial"/>
                <a:hlinkClick r:id="rId3"/>
              </a:rPr>
              <a:t>https://www.youtube.com/watch?v=YLO7tCdBVrA</a:t>
            </a:r>
            <a:endParaRPr lang="en-US" dirty="0"/>
          </a:p>
        </p:txBody>
      </p:sp>
    </p:spTree>
    <p:extLst>
      <p:ext uri="{BB962C8B-B14F-4D97-AF65-F5344CB8AC3E}">
        <p14:creationId xmlns:p14="http://schemas.microsoft.com/office/powerpoint/2010/main" val="33557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hlinkClick r:id="rId3"/>
              </a:rPr>
              <a:t>https://youtu.be/ZgV4qBpQ3ng</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1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40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94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92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930600" y="2056000"/>
            <a:ext cx="7282800" cy="584100"/>
          </a:xfrm>
          <a:prstGeom prst="rect">
            <a:avLst/>
          </a:prstGeom>
        </p:spPr>
        <p:txBody>
          <a:bodyPr spcFirstLastPara="1" wrap="square" lIns="0" tIns="0" rIns="0" bIns="0" anchor="b"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16" name="Google Shape;16;p3"/>
          <p:cNvSpPr txBox="1">
            <a:spLocks noGrp="1"/>
          </p:cNvSpPr>
          <p:nvPr>
            <p:ph type="subTitle" idx="1"/>
          </p:nvPr>
        </p:nvSpPr>
        <p:spPr>
          <a:xfrm>
            <a:off x="930600" y="2736802"/>
            <a:ext cx="7282800" cy="350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lvl1pPr marL="457200" lvl="0" indent="-431800" rtl="0">
              <a:spcBef>
                <a:spcPts val="600"/>
              </a:spcBef>
              <a:spcAft>
                <a:spcPts val="0"/>
              </a:spcAft>
              <a:buSzPts val="3200"/>
              <a:buChar char="▪"/>
              <a:defRPr sz="3200"/>
            </a:lvl1pPr>
            <a:lvl2pPr marL="914400" lvl="1" indent="-431800" rtl="0">
              <a:spcBef>
                <a:spcPts val="0"/>
              </a:spcBef>
              <a:spcAft>
                <a:spcPts val="0"/>
              </a:spcAft>
              <a:buSzPts val="3200"/>
              <a:buChar char="▫"/>
              <a:defRPr sz="3200"/>
            </a:lvl2pPr>
            <a:lvl3pPr marL="1371600" lvl="2" indent="-431800" rtl="0">
              <a:spcBef>
                <a:spcPts val="0"/>
              </a:spcBef>
              <a:spcAft>
                <a:spcPts val="0"/>
              </a:spcAft>
              <a:buSzPts val="3200"/>
              <a:buChar char="▫"/>
              <a:defRPr sz="3200"/>
            </a:lvl3pPr>
            <a:lvl4pPr marL="1828800" lvl="3" indent="-431800" rtl="0">
              <a:spcBef>
                <a:spcPts val="0"/>
              </a:spcBef>
              <a:spcAft>
                <a:spcPts val="0"/>
              </a:spcAft>
              <a:buSzPts val="3200"/>
              <a:buChar char="▫"/>
              <a:defRPr sz="3200"/>
            </a:lvl4pPr>
            <a:lvl5pPr marL="2286000" lvl="4" indent="-431800" rtl="0">
              <a:spcBef>
                <a:spcPts val="0"/>
              </a:spcBef>
              <a:spcAft>
                <a:spcPts val="0"/>
              </a:spcAft>
              <a:buSzPts val="3200"/>
              <a:buChar char="▫"/>
              <a:defRPr sz="3200"/>
            </a:lvl5pPr>
            <a:lvl6pPr marL="2743200" lvl="5" indent="-431800" rtl="0">
              <a:spcBef>
                <a:spcPts val="0"/>
              </a:spcBef>
              <a:spcAft>
                <a:spcPts val="0"/>
              </a:spcAft>
              <a:buSzPts val="3200"/>
              <a:buChar char="▫"/>
              <a:defRPr sz="3200"/>
            </a:lvl6pPr>
            <a:lvl7pPr marL="3200400" lvl="6" indent="-431800" rtl="0">
              <a:spcBef>
                <a:spcPts val="0"/>
              </a:spcBef>
              <a:spcAft>
                <a:spcPts val="0"/>
              </a:spcAft>
              <a:buSzPts val="3200"/>
              <a:buChar char="▫"/>
              <a:defRPr sz="3200"/>
            </a:lvl7pPr>
            <a:lvl8pPr marL="3657600" lvl="7" indent="-431800" rtl="0">
              <a:spcBef>
                <a:spcPts val="0"/>
              </a:spcBef>
              <a:spcAft>
                <a:spcPts val="0"/>
              </a:spcAft>
              <a:buSzPts val="3200"/>
              <a:buChar char="▫"/>
              <a:defRPr sz="3200"/>
            </a:lvl8pPr>
            <a:lvl9pPr marL="4114800" lvl="8" indent="-431800" rtl="0">
              <a:spcBef>
                <a:spcPts val="0"/>
              </a:spcBef>
              <a:spcAft>
                <a:spcPts val="0"/>
              </a:spcAft>
              <a:buSzPts val="3200"/>
              <a:buChar char="▫"/>
              <a:defRPr sz="3200"/>
            </a:lvl9pPr>
          </a:lstStyle>
          <a:p>
            <a:endParaRPr/>
          </a:p>
        </p:txBody>
      </p:sp>
      <p:sp>
        <p:nvSpPr>
          <p:cNvPr id="19" name="Google Shape;19;p4"/>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4"/>
          <p:cNvSpPr/>
          <p:nvPr/>
        </p:nvSpPr>
        <p:spPr>
          <a:xfrm>
            <a:off x="465300" y="465400"/>
            <a:ext cx="465300" cy="366562"/>
          </a:xfrm>
          <a:prstGeom prst="rect">
            <a:avLst/>
          </a:prstGeom>
        </p:spPr>
        <p:txBody>
          <a:bodyPr>
            <a:prstTxWarp prst="textPlain">
              <a:avLst/>
            </a:prstTxWarp>
          </a:bodyPr>
          <a:lstStyle/>
          <a:p>
            <a:pPr lvl="0" algn="ctr"/>
            <a:r>
              <a:rPr b="1" i="0">
                <a:ln>
                  <a:noFill/>
                </a:ln>
                <a:solidFill>
                  <a:schemeClr val="lt1"/>
                </a:solidFill>
                <a:latin typeface="Aria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 name="Google Shape;23;p5"/>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4" name="Google Shape;24;p5"/>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 name="Google Shape;27;p6"/>
          <p:cNvSpPr txBox="1">
            <a:spLocks noGrp="1"/>
          </p:cNvSpPr>
          <p:nvPr>
            <p:ph type="body" idx="1"/>
          </p:nvPr>
        </p:nvSpPr>
        <p:spPr>
          <a:xfrm>
            <a:off x="930575" y="1415675"/>
            <a:ext cx="3402600" cy="2788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8" name="Google Shape;28;p6"/>
          <p:cNvSpPr txBox="1">
            <a:spLocks noGrp="1"/>
          </p:cNvSpPr>
          <p:nvPr>
            <p:ph type="body" idx="2"/>
          </p:nvPr>
        </p:nvSpPr>
        <p:spPr>
          <a:xfrm>
            <a:off x="4810650" y="1415675"/>
            <a:ext cx="3402600" cy="2788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9" name="Google Shape;29;p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dk1"/>
        </a:solidFill>
        <a:effectLst/>
      </p:bgPr>
    </p:bg>
    <p:spTree>
      <p:nvGrpSpPr>
        <p:cNvPr id="1" name="Shape 44"/>
        <p:cNvGrpSpPr/>
        <p:nvPr/>
      </p:nvGrpSpPr>
      <p:grpSpPr>
        <a:xfrm>
          <a:off x="0" y="0"/>
          <a:ext cx="0" cy="0"/>
          <a:chOff x="0" y="0"/>
          <a:chExt cx="0" cy="0"/>
        </a:xfrm>
      </p:grpSpPr>
      <p:sp>
        <p:nvSpPr>
          <p:cNvPr id="45" name="Google Shape;45;p11"/>
          <p:cNvSpPr/>
          <p:nvPr/>
        </p:nvSpPr>
        <p:spPr>
          <a:xfrm>
            <a:off x="0" y="0"/>
            <a:ext cx="9144000" cy="5143500"/>
          </a:xfrm>
          <a:prstGeom prst="rect">
            <a:avLst/>
          </a:prstGeom>
          <a:gradFill>
            <a:gsLst>
              <a:gs pos="0">
                <a:schemeClr val="accent3"/>
              </a:gs>
              <a:gs pos="6000">
                <a:schemeClr val="accent2"/>
              </a:gs>
              <a:gs pos="12000">
                <a:schemeClr val="accent1"/>
              </a:gs>
              <a:gs pos="28000">
                <a:srgbClr val="E9204E">
                  <a:alpha val="0"/>
                </a:srgbClr>
              </a:gs>
              <a:gs pos="71000">
                <a:srgbClr val="412D8C">
                  <a:alpha val="0"/>
                </a:srgbClr>
              </a:gs>
              <a:gs pos="88000">
                <a:schemeClr val="accent6"/>
              </a:gs>
              <a:gs pos="94000">
                <a:schemeClr val="accent5"/>
              </a:gs>
              <a:gs pos="100000">
                <a:schemeClr val="accent4"/>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4"/>
            </a:gs>
            <a:gs pos="18000">
              <a:schemeClr val="accent3"/>
            </a:gs>
            <a:gs pos="41000">
              <a:schemeClr val="accent2"/>
            </a:gs>
            <a:gs pos="61000">
              <a:schemeClr val="accent1"/>
            </a:gs>
            <a:gs pos="82000">
              <a:schemeClr val="accent6"/>
            </a:gs>
            <a:gs pos="100000">
              <a:schemeClr val="accent5"/>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0600" y="886017"/>
            <a:ext cx="7282800" cy="3642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1pPr>
            <a:lvl2pPr lvl="1"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2pPr>
            <a:lvl3pPr lvl="2"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3pPr>
            <a:lvl4pPr lvl="3"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4pPr>
            <a:lvl5pPr lvl="4"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5pPr>
            <a:lvl6pPr lvl="5"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6pPr>
            <a:lvl7pPr lvl="6"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7pPr>
            <a:lvl8pPr lvl="7"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8pPr>
            <a:lvl9pPr lvl="8"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930600" y="1415684"/>
            <a:ext cx="7282800" cy="2788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1pPr>
            <a:lvl2pPr marL="914400" lvl="1"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2pPr>
            <a:lvl3pPr marL="1371600" lvl="2"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3pPr>
            <a:lvl4pPr marL="1828800" lvl="3"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4pPr>
            <a:lvl5pPr marL="2286000" lvl="4"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5pPr>
            <a:lvl6pPr marL="2743200" lvl="5"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6pPr>
            <a:lvl7pPr marL="3200400" lvl="6"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7pPr>
            <a:lvl8pPr marL="3657600" lvl="7"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8pPr>
            <a:lvl9pPr marL="4114800" lvl="8"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8213401" y="4248586"/>
            <a:ext cx="465300" cy="474300"/>
          </a:xfrm>
          <a:prstGeom prst="rect">
            <a:avLst/>
          </a:prstGeom>
          <a:noFill/>
          <a:ln>
            <a:noFill/>
          </a:ln>
        </p:spPr>
        <p:txBody>
          <a:bodyPr spcFirstLastPara="1" wrap="square" lIns="0" tIns="0" rIns="0" bIns="0" anchor="b" anchorCtr="0">
            <a:noAutofit/>
          </a:bodyPr>
          <a:lstStyle>
            <a:lvl1pPr lvl="0" algn="r" rtl="0">
              <a:buNone/>
              <a:defRPr sz="1600" b="1">
                <a:solidFill>
                  <a:schemeClr val="lt1"/>
                </a:solidFill>
                <a:latin typeface="Ubuntu"/>
                <a:ea typeface="Ubuntu"/>
                <a:cs typeface="Ubuntu"/>
                <a:sym typeface="Ubuntu"/>
              </a:defRPr>
            </a:lvl1pPr>
            <a:lvl2pPr lvl="1" algn="r" rtl="0">
              <a:buNone/>
              <a:defRPr sz="1600" b="1">
                <a:solidFill>
                  <a:schemeClr val="lt1"/>
                </a:solidFill>
                <a:latin typeface="Ubuntu"/>
                <a:ea typeface="Ubuntu"/>
                <a:cs typeface="Ubuntu"/>
                <a:sym typeface="Ubuntu"/>
              </a:defRPr>
            </a:lvl2pPr>
            <a:lvl3pPr lvl="2" algn="r" rtl="0">
              <a:buNone/>
              <a:defRPr sz="1600" b="1">
                <a:solidFill>
                  <a:schemeClr val="lt1"/>
                </a:solidFill>
                <a:latin typeface="Ubuntu"/>
                <a:ea typeface="Ubuntu"/>
                <a:cs typeface="Ubuntu"/>
                <a:sym typeface="Ubuntu"/>
              </a:defRPr>
            </a:lvl3pPr>
            <a:lvl4pPr lvl="3" algn="r" rtl="0">
              <a:buNone/>
              <a:defRPr sz="1600" b="1">
                <a:solidFill>
                  <a:schemeClr val="lt1"/>
                </a:solidFill>
                <a:latin typeface="Ubuntu"/>
                <a:ea typeface="Ubuntu"/>
                <a:cs typeface="Ubuntu"/>
                <a:sym typeface="Ubuntu"/>
              </a:defRPr>
            </a:lvl4pPr>
            <a:lvl5pPr lvl="4" algn="r" rtl="0">
              <a:buNone/>
              <a:defRPr sz="1600" b="1">
                <a:solidFill>
                  <a:schemeClr val="lt1"/>
                </a:solidFill>
                <a:latin typeface="Ubuntu"/>
                <a:ea typeface="Ubuntu"/>
                <a:cs typeface="Ubuntu"/>
                <a:sym typeface="Ubuntu"/>
              </a:defRPr>
            </a:lvl5pPr>
            <a:lvl6pPr lvl="5" algn="r" rtl="0">
              <a:buNone/>
              <a:defRPr sz="1600" b="1">
                <a:solidFill>
                  <a:schemeClr val="lt1"/>
                </a:solidFill>
                <a:latin typeface="Ubuntu"/>
                <a:ea typeface="Ubuntu"/>
                <a:cs typeface="Ubuntu"/>
                <a:sym typeface="Ubuntu"/>
              </a:defRPr>
            </a:lvl6pPr>
            <a:lvl7pPr lvl="6" algn="r" rtl="0">
              <a:buNone/>
              <a:defRPr sz="1600" b="1">
                <a:solidFill>
                  <a:schemeClr val="lt1"/>
                </a:solidFill>
                <a:latin typeface="Ubuntu"/>
                <a:ea typeface="Ubuntu"/>
                <a:cs typeface="Ubuntu"/>
                <a:sym typeface="Ubuntu"/>
              </a:defRPr>
            </a:lvl7pPr>
            <a:lvl8pPr lvl="7" algn="r" rtl="0">
              <a:buNone/>
              <a:defRPr sz="1600" b="1">
                <a:solidFill>
                  <a:schemeClr val="lt1"/>
                </a:solidFill>
                <a:latin typeface="Ubuntu"/>
                <a:ea typeface="Ubuntu"/>
                <a:cs typeface="Ubuntu"/>
                <a:sym typeface="Ubuntu"/>
              </a:defRPr>
            </a:lvl8pPr>
            <a:lvl9pPr lvl="8" algn="r" rtl="0">
              <a:buNone/>
              <a:defRPr sz="1600" b="1">
                <a:solidFill>
                  <a:schemeClr val="lt1"/>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
              <a:t>‹#›</a:t>
            </a:fld>
            <a:endParaRPr/>
          </a:p>
        </p:txBody>
      </p:sp>
      <p:grpSp>
        <p:nvGrpSpPr>
          <p:cNvPr id="9" name="Google Shape;9;p1"/>
          <p:cNvGrpSpPr/>
          <p:nvPr/>
        </p:nvGrpSpPr>
        <p:grpSpPr>
          <a:xfrm>
            <a:off x="465300" y="465400"/>
            <a:ext cx="8213400" cy="4212750"/>
            <a:chOff x="465300" y="465400"/>
            <a:chExt cx="8213400" cy="4212750"/>
          </a:xfrm>
        </p:grpSpPr>
        <p:sp>
          <p:nvSpPr>
            <p:cNvPr id="10" name="Google Shape;10;p1"/>
            <p:cNvSpPr/>
            <p:nvPr/>
          </p:nvSpPr>
          <p:spPr>
            <a:xfrm rot="10800000">
              <a:off x="3221100" y="46540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Work Sans Regular"/>
                <a:ea typeface="Work Sans Regular"/>
                <a:cs typeface="Work Sans Regular"/>
                <a:sym typeface="Work Sans Regular"/>
              </a:endParaRPr>
            </a:p>
          </p:txBody>
        </p:sp>
        <p:sp>
          <p:nvSpPr>
            <p:cNvPr id="11" name="Google Shape;11;p1"/>
            <p:cNvSpPr/>
            <p:nvPr/>
          </p:nvSpPr>
          <p:spPr>
            <a:xfrm>
              <a:off x="465300" y="328255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Work Sans Regular"/>
                <a:ea typeface="Work Sans Regular"/>
                <a:cs typeface="Work Sans Regular"/>
                <a:sym typeface="Work Sans Regul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67">
          <p15:clr>
            <a:srgbClr val="EA4335"/>
          </p15:clr>
        </p15:guide>
        <p15:guide id="2" orient="horz" pos="2947">
          <p15:clr>
            <a:srgbClr val="EA4335"/>
          </p15:clr>
        </p15:guide>
        <p15:guide id="3" pos="586">
          <p15:clr>
            <a:srgbClr val="EA4335"/>
          </p15:clr>
        </p15:guide>
        <p15:guide id="4" orient="horz" pos="592">
          <p15:clr>
            <a:srgbClr val="EA4335"/>
          </p15:clr>
        </p15:guide>
        <p15:guide id="5" pos="5174">
          <p15:clr>
            <a:srgbClr val="EA4335"/>
          </p15:clr>
        </p15:guide>
        <p15:guide id="6" orient="horz" pos="2648">
          <p15:clr>
            <a:srgbClr val="EA4335"/>
          </p15:clr>
        </p15:guide>
        <p15:guide id="7" orient="horz" pos="293">
          <p15:clr>
            <a:srgbClr val="EA4335"/>
          </p15:clr>
        </p15:guide>
        <p15:guide id="8" pos="29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video" Target="https://www.youtube.com/embed/w9PUafcJLvU?feature=oembed" TargetMode="Externa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ZgV4qBpQ3ng?feature=oembed"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 name="Picture 6">
            <a:extLst>
              <a:ext uri="{FF2B5EF4-FFF2-40B4-BE49-F238E27FC236}">
                <a16:creationId xmlns:a16="http://schemas.microsoft.com/office/drawing/2014/main" id="{0F1F3AB7-39E2-AE4B-A93A-2D84D0AA703E}"/>
              </a:ext>
            </a:extLst>
          </p:cNvPr>
          <p:cNvPicPr>
            <a:picLocks noChangeAspect="1"/>
          </p:cNvPicPr>
          <p:nvPr/>
        </p:nvPicPr>
        <p:blipFill>
          <a:blip r:embed="rId3"/>
          <a:stretch>
            <a:fillRect/>
          </a:stretch>
        </p:blipFill>
        <p:spPr>
          <a:xfrm>
            <a:off x="961737" y="1309688"/>
            <a:ext cx="7220527" cy="2524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Workbook Exercise Page 8</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10</a:t>
            </a:fld>
            <a:endParaRPr/>
          </a:p>
        </p:txBody>
      </p:sp>
      <p:pic>
        <p:nvPicPr>
          <p:cNvPr id="3" name="Picture 2">
            <a:extLst>
              <a:ext uri="{FF2B5EF4-FFF2-40B4-BE49-F238E27FC236}">
                <a16:creationId xmlns:a16="http://schemas.microsoft.com/office/drawing/2014/main" id="{2DB3CEAC-BC5F-B24D-B61C-9CF00B165695}"/>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44795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Your Thoughts</a:t>
            </a:r>
            <a:endParaRPr dirty="0"/>
          </a:p>
        </p:txBody>
      </p:sp>
      <p:sp>
        <p:nvSpPr>
          <p:cNvPr id="86" name="Google Shape;86;p17"/>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p>
            <a:pPr lvl="0">
              <a:spcBef>
                <a:spcPts val="0"/>
              </a:spcBef>
            </a:pPr>
            <a:r>
              <a:rPr lang="en-US" dirty="0"/>
              <a:t>You don’t have to be positive 24/7 to have a happy successful life. </a:t>
            </a:r>
          </a:p>
          <a:p>
            <a:pPr lvl="0">
              <a:spcBef>
                <a:spcPts val="0"/>
              </a:spcBef>
            </a:pPr>
            <a:r>
              <a:rPr lang="en-US" dirty="0"/>
              <a:t>Notice your thoughts and become aware of them.</a:t>
            </a:r>
          </a:p>
          <a:p>
            <a:pPr lvl="0">
              <a:spcBef>
                <a:spcPts val="0"/>
              </a:spcBef>
            </a:pPr>
            <a:r>
              <a:rPr lang="en-US" dirty="0"/>
              <a:t>Flip negative thoughts by focusing on what you want instead of what you don’t want.</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253432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12</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t>Workbook Exercise Page 10</a:t>
            </a:r>
            <a:endParaRPr dirty="0"/>
          </a:p>
        </p:txBody>
      </p:sp>
      <p:pic>
        <p:nvPicPr>
          <p:cNvPr id="4" name="Picture 3">
            <a:extLst>
              <a:ext uri="{FF2B5EF4-FFF2-40B4-BE49-F238E27FC236}">
                <a16:creationId xmlns:a16="http://schemas.microsoft.com/office/drawing/2014/main" id="{D357C981-2B0E-C347-9F90-995851FE558E}"/>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3538643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p>
            <a:pPr marL="0" lvl="0" indent="0">
              <a:buNone/>
            </a:pPr>
            <a:r>
              <a:rPr lang="en-US" dirty="0"/>
              <a:t>Remember happiness doesn’t depend upon who you are or what you have; it depends solely on what you think.</a:t>
            </a:r>
          </a:p>
          <a:p>
            <a:pPr marL="0" lvl="0" indent="0">
              <a:buNone/>
            </a:pPr>
            <a:r>
              <a:rPr lang="en-US" dirty="0"/>
              <a:t>	 - Dale Carnegie</a:t>
            </a:r>
            <a:endParaRPr dirty="0"/>
          </a:p>
        </p:txBody>
      </p:sp>
      <p:sp>
        <p:nvSpPr>
          <p:cNvPr id="80" name="Google Shape;80;p1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506672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latin typeface="Lato" panose="020F0502020204030203" pitchFamily="34" charset="0"/>
                <a:ea typeface="Lato" panose="020F0502020204030203" pitchFamily="34" charset="0"/>
                <a:cs typeface="Lato" panose="020F0502020204030203" pitchFamily="34" charset="0"/>
              </a:rPr>
              <a:t>Your Three Dreams/Goals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14</a:t>
            </a:fld>
            <a:endParaRPr/>
          </a:p>
        </p:txBody>
      </p:sp>
      <p:pic>
        <p:nvPicPr>
          <p:cNvPr id="3" name="Picture 2">
            <a:extLst>
              <a:ext uri="{FF2B5EF4-FFF2-40B4-BE49-F238E27FC236}">
                <a16:creationId xmlns:a16="http://schemas.microsoft.com/office/drawing/2014/main" id="{29C9A21D-CDC3-034A-AB86-2ED9D50C44D5}"/>
              </a:ext>
            </a:extLst>
          </p:cNvPr>
          <p:cNvPicPr>
            <a:picLocks noChangeAspect="1"/>
          </p:cNvPicPr>
          <p:nvPr/>
        </p:nvPicPr>
        <p:blipFill>
          <a:blip r:embed="rId3"/>
          <a:stretch>
            <a:fillRect/>
          </a:stretch>
        </p:blipFill>
        <p:spPr>
          <a:xfrm>
            <a:off x="950475" y="1620633"/>
            <a:ext cx="2261874" cy="2261874"/>
          </a:xfrm>
          <a:prstGeom prst="rect">
            <a:avLst/>
          </a:prstGeom>
        </p:spPr>
      </p:pic>
      <p:pic>
        <p:nvPicPr>
          <p:cNvPr id="4" name="Picture 3">
            <a:extLst>
              <a:ext uri="{FF2B5EF4-FFF2-40B4-BE49-F238E27FC236}">
                <a16:creationId xmlns:a16="http://schemas.microsoft.com/office/drawing/2014/main" id="{EE243C04-CF1A-9141-BBAE-D356E42C0D91}"/>
              </a:ext>
            </a:extLst>
          </p:cNvPr>
          <p:cNvPicPr>
            <a:picLocks noChangeAspect="1"/>
          </p:cNvPicPr>
          <p:nvPr/>
        </p:nvPicPr>
        <p:blipFill>
          <a:blip r:embed="rId4"/>
          <a:stretch>
            <a:fillRect/>
          </a:stretch>
        </p:blipFill>
        <p:spPr>
          <a:xfrm>
            <a:off x="3451001" y="1616295"/>
            <a:ext cx="2261874" cy="2261874"/>
          </a:xfrm>
          <a:prstGeom prst="rect">
            <a:avLst/>
          </a:prstGeom>
        </p:spPr>
      </p:pic>
      <p:pic>
        <p:nvPicPr>
          <p:cNvPr id="6" name="Picture 5">
            <a:extLst>
              <a:ext uri="{FF2B5EF4-FFF2-40B4-BE49-F238E27FC236}">
                <a16:creationId xmlns:a16="http://schemas.microsoft.com/office/drawing/2014/main" id="{8423B91B-C21D-104A-B2D9-05AF4EBC8B5A}"/>
              </a:ext>
            </a:extLst>
          </p:cNvPr>
          <p:cNvPicPr>
            <a:picLocks noChangeAspect="1"/>
          </p:cNvPicPr>
          <p:nvPr/>
        </p:nvPicPr>
        <p:blipFill>
          <a:blip r:embed="rId5"/>
          <a:stretch>
            <a:fillRect/>
          </a:stretch>
        </p:blipFill>
        <p:spPr>
          <a:xfrm>
            <a:off x="5951526" y="1616295"/>
            <a:ext cx="2261874" cy="2261874"/>
          </a:xfrm>
          <a:prstGeom prst="rect">
            <a:avLst/>
          </a:prstGeom>
        </p:spPr>
      </p:pic>
    </p:spTree>
    <p:extLst>
      <p:ext uri="{BB962C8B-B14F-4D97-AF65-F5344CB8AC3E}">
        <p14:creationId xmlns:p14="http://schemas.microsoft.com/office/powerpoint/2010/main" val="216131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15</a:t>
            </a:fld>
            <a:endParaRPr/>
          </a:p>
        </p:txBody>
      </p:sp>
      <p:pic>
        <p:nvPicPr>
          <p:cNvPr id="11" name="Google Shape;140;p27" descr="Image result for lemon">
            <a:extLst>
              <a:ext uri="{FF2B5EF4-FFF2-40B4-BE49-F238E27FC236}">
                <a16:creationId xmlns:a16="http://schemas.microsoft.com/office/drawing/2014/main" id="{DCA5CA49-9DBE-CD49-9A5D-C9C2591638FF}"/>
              </a:ext>
            </a:extLst>
          </p:cNvPr>
          <p:cNvPicPr preferRelativeResize="0"/>
          <p:nvPr/>
        </p:nvPicPr>
        <p:blipFill rotWithShape="1">
          <a:blip r:embed="rId3">
            <a:alphaModFix/>
          </a:blip>
          <a:srcRect t="13836" b="8"/>
          <a:stretch/>
        </p:blipFill>
        <p:spPr>
          <a:xfrm>
            <a:off x="465299" y="495714"/>
            <a:ext cx="6936476" cy="4781152"/>
          </a:xfrm>
          <a:prstGeom prst="rect">
            <a:avLst/>
          </a:prstGeom>
          <a:noFill/>
          <a:ln>
            <a:noFill/>
          </a:ln>
        </p:spPr>
      </p:pic>
    </p:spTree>
    <p:extLst>
      <p:ext uri="{BB962C8B-B14F-4D97-AF65-F5344CB8AC3E}">
        <p14:creationId xmlns:p14="http://schemas.microsoft.com/office/powerpoint/2010/main" val="963807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16</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latin typeface="Lato" panose="020F0502020204030203" pitchFamily="34" charset="0"/>
                <a:ea typeface="Lato" panose="020F0502020204030203" pitchFamily="34" charset="0"/>
                <a:cs typeface="Lato" panose="020F0502020204030203" pitchFamily="34" charset="0"/>
              </a:rPr>
              <a:t>Practice Creative Visualization</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lvl="0">
              <a:spcBef>
                <a:spcPts val="0"/>
              </a:spcBef>
            </a:pPr>
            <a:r>
              <a:rPr lang="en-US" dirty="0"/>
              <a:t>Do it for 2-10 minutes daily </a:t>
            </a:r>
          </a:p>
          <a:p>
            <a:pPr lvl="0">
              <a:spcBef>
                <a:spcPts val="0"/>
              </a:spcBef>
            </a:pPr>
            <a:r>
              <a:rPr lang="en-US" dirty="0"/>
              <a:t>Use your senses to get into the details </a:t>
            </a:r>
          </a:p>
          <a:p>
            <a:pPr lvl="0">
              <a:spcBef>
                <a:spcPts val="0"/>
              </a:spcBef>
            </a:pPr>
            <a:r>
              <a:rPr lang="en-US" dirty="0"/>
              <a:t>Put yourself in the picture </a:t>
            </a:r>
          </a:p>
          <a:p>
            <a:pPr lvl="0">
              <a:spcBef>
                <a:spcPts val="0"/>
              </a:spcBef>
            </a:pPr>
            <a:r>
              <a:rPr lang="en-US" dirty="0"/>
              <a:t>See the end result </a:t>
            </a:r>
          </a:p>
          <a:p>
            <a:pPr lvl="0">
              <a:spcBef>
                <a:spcPts val="0"/>
              </a:spcBef>
            </a:pPr>
            <a:r>
              <a:rPr lang="en-US" dirty="0"/>
              <a:t>Do your visualization at the same time as other daily habits </a:t>
            </a:r>
          </a:p>
        </p:txBody>
      </p:sp>
    </p:spTree>
    <p:extLst>
      <p:ext uri="{BB962C8B-B14F-4D97-AF65-F5344CB8AC3E}">
        <p14:creationId xmlns:p14="http://schemas.microsoft.com/office/powerpoint/2010/main" val="406656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p>
            <a:pPr marL="0" lvl="0" indent="0">
              <a:buNone/>
            </a:pPr>
            <a:r>
              <a:rPr lang="en-US" dirty="0"/>
              <a:t>We are what we think.   All that we are arises from our thoughts.   With our thoughts we make the world.”  </a:t>
            </a:r>
          </a:p>
          <a:p>
            <a:pPr marL="0" lvl="0" indent="0">
              <a:buNone/>
            </a:pPr>
            <a:r>
              <a:rPr lang="en-US" dirty="0"/>
              <a:t>	-Buddha</a:t>
            </a:r>
            <a:endParaRPr dirty="0"/>
          </a:p>
        </p:txBody>
      </p:sp>
      <p:sp>
        <p:nvSpPr>
          <p:cNvPr id="80" name="Google Shape;80;p1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139483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8" name="Online Media 7" descr="Jessica's.mp4">
            <a:hlinkClick r:id="" action="ppaction://media"/>
            <a:extLst>
              <a:ext uri="{FF2B5EF4-FFF2-40B4-BE49-F238E27FC236}">
                <a16:creationId xmlns:a16="http://schemas.microsoft.com/office/drawing/2014/main" id="{8DAD4244-5E0A-B440-82E9-B78F0D72D5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15" name="Google Shape;115;p19"/>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36"/>
        <p:cNvGrpSpPr/>
        <p:nvPr/>
      </p:nvGrpSpPr>
      <p:grpSpPr>
        <a:xfrm>
          <a:off x="0" y="0"/>
          <a:ext cx="0" cy="0"/>
          <a:chOff x="0" y="0"/>
          <a:chExt cx="0" cy="0"/>
        </a:xfrm>
      </p:grpSpPr>
      <p:sp>
        <p:nvSpPr>
          <p:cNvPr id="137" name="Google Shape;137;p22"/>
          <p:cNvSpPr txBox="1">
            <a:spLocks noGrp="1"/>
          </p:cNvSpPr>
          <p:nvPr>
            <p:ph type="title" idx="4294967295"/>
          </p:nvPr>
        </p:nvSpPr>
        <p:spPr>
          <a:xfrm>
            <a:off x="898815" y="986270"/>
            <a:ext cx="7314586" cy="3357129"/>
          </a:xfrm>
          <a:prstGeom prst="rect">
            <a:avLst/>
          </a:prstGeom>
        </p:spPr>
        <p:txBody>
          <a:bodyPr spcFirstLastPara="1" wrap="square" lIns="0" tIns="0" rIns="0" bIns="0" anchor="t" anchorCtr="0">
            <a:noAutofit/>
          </a:bodyPr>
          <a:lstStyle/>
          <a:p>
            <a:pPr lvl="0" algn="ctr">
              <a:lnSpc>
                <a:spcPts val="2600"/>
              </a:lnSpc>
            </a:pPr>
            <a:r>
              <a:rPr lang="en-US" sz="2000" b="0" dirty="0"/>
              <a:t>You cannot significantly change your life, for better or for worse, by manipulating the material world. Not by working harder, not by studying longer, not by schmoozing, not by sweating, not by fasting, not by the hair of your chinny-chin-chin. But change, great change, is inescapable when you first begin manipulating the world of your thoughts, which weigh a whole lot less than material things anyway. It’s that simple.</a:t>
            </a:r>
            <a:br>
              <a:rPr lang="en-US" sz="2000" b="0" dirty="0"/>
            </a:br>
            <a:r>
              <a:rPr lang="en-US" sz="2000" b="0" dirty="0"/>
              <a:t>					</a:t>
            </a:r>
            <a:br>
              <a:rPr lang="en-US" sz="2000" b="0" dirty="0"/>
            </a:br>
            <a:r>
              <a:rPr lang="en-US" sz="2000" b="0" dirty="0"/>
              <a:t>Tallyho,</a:t>
            </a:r>
            <a:br>
              <a:rPr lang="en-US" sz="2000" b="0" dirty="0"/>
            </a:br>
            <a:r>
              <a:rPr lang="en-US" sz="2000" b="0" i="1" dirty="0"/>
              <a:t>The Universe </a:t>
            </a:r>
          </a:p>
        </p:txBody>
      </p:sp>
      <p:sp>
        <p:nvSpPr>
          <p:cNvPr id="138" name="Google Shape;138;p22"/>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idx="4294967295"/>
          </p:nvPr>
        </p:nvSpPr>
        <p:spPr>
          <a:xfrm>
            <a:off x="790574" y="1008787"/>
            <a:ext cx="4012161" cy="1410564"/>
          </a:xfrm>
          <a:prstGeom prst="rect">
            <a:avLst/>
          </a:prstGeom>
        </p:spPr>
        <p:txBody>
          <a:bodyPr spcFirstLastPara="1" wrap="square" lIns="0" tIns="0" rIns="0" bIns="0" anchor="b" anchorCtr="0">
            <a:noAutofit/>
          </a:bodyPr>
          <a:lstStyle/>
          <a:p>
            <a:pPr lvl="0"/>
            <a:r>
              <a:rPr lang="en" sz="4800" dirty="0"/>
              <a:t>Who is </a:t>
            </a:r>
            <a:br>
              <a:rPr lang="en" sz="4800" dirty="0"/>
            </a:br>
            <a:r>
              <a:rPr lang="en" sz="4800" dirty="0"/>
              <a:t>Mike Dooley? </a:t>
            </a:r>
            <a:endParaRPr sz="4800" dirty="0"/>
          </a:p>
        </p:txBody>
      </p:sp>
      <p:sp>
        <p:nvSpPr>
          <p:cNvPr id="66" name="Google Shape;66;p14"/>
          <p:cNvSpPr txBox="1">
            <a:spLocks noGrp="1"/>
          </p:cNvSpPr>
          <p:nvPr>
            <p:ph type="subTitle" idx="4294967295"/>
          </p:nvPr>
        </p:nvSpPr>
        <p:spPr>
          <a:xfrm>
            <a:off x="752475" y="2724149"/>
            <a:ext cx="3914775" cy="1936853"/>
          </a:xfrm>
          <a:prstGeom prst="rect">
            <a:avLst/>
          </a:prstGeom>
        </p:spPr>
        <p:txBody>
          <a:bodyPr spcFirstLastPara="1" wrap="square" lIns="0" tIns="0" rIns="0" bIns="0" anchor="t" anchorCtr="0">
            <a:noAutofit/>
          </a:bodyPr>
          <a:lstStyle/>
          <a:p>
            <a:pPr marL="285750" indent="-285750"/>
            <a:r>
              <a:rPr lang="en-US" sz="1800" i="1" dirty="0"/>
              <a:t>New York Times </a:t>
            </a:r>
            <a:r>
              <a:rPr lang="en-US" sz="1800" dirty="0"/>
              <a:t>Best Selling Author </a:t>
            </a:r>
          </a:p>
          <a:p>
            <a:pPr marL="285750" indent="-285750"/>
            <a:r>
              <a:rPr lang="en-US" sz="1800" dirty="0"/>
              <a:t>Metaphysical Teacher</a:t>
            </a:r>
          </a:p>
          <a:p>
            <a:pPr marL="285750" indent="-285750"/>
            <a:r>
              <a:rPr lang="en-US" sz="1800" dirty="0"/>
              <a:t>Creator of the </a:t>
            </a:r>
            <a:r>
              <a:rPr lang="en-US" sz="1800" i="1" dirty="0"/>
              <a:t>Notes from the Universe</a:t>
            </a:r>
            <a:r>
              <a:rPr lang="en-US" sz="1800" dirty="0"/>
              <a:t> (sign up at </a:t>
            </a:r>
            <a:r>
              <a:rPr lang="en-US" sz="1800" dirty="0" err="1"/>
              <a:t>TUT.com</a:t>
            </a:r>
            <a:r>
              <a:rPr lang="en-US" sz="1800" dirty="0"/>
              <a:t>) </a:t>
            </a:r>
            <a:endParaRPr lang="en-US" sz="1800" b="1" dirty="0"/>
          </a:p>
        </p:txBody>
      </p:sp>
      <p:sp>
        <p:nvSpPr>
          <p:cNvPr id="68" name="Google Shape;68;p14"/>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Picture 2">
            <a:extLst>
              <a:ext uri="{FF2B5EF4-FFF2-40B4-BE49-F238E27FC236}">
                <a16:creationId xmlns:a16="http://schemas.microsoft.com/office/drawing/2014/main" id="{57A2F31C-00E1-4F42-BC1D-D51086173515}"/>
              </a:ext>
            </a:extLst>
          </p:cNvPr>
          <p:cNvPicPr>
            <a:picLocks noChangeAspect="1"/>
          </p:cNvPicPr>
          <p:nvPr/>
        </p:nvPicPr>
        <p:blipFill rotWithShape="1">
          <a:blip r:embed="rId3"/>
          <a:srcRect t="11333" b="13778"/>
          <a:stretch/>
        </p:blipFill>
        <p:spPr>
          <a:xfrm>
            <a:off x="4960389" y="858723"/>
            <a:ext cx="3431136" cy="34260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Let’s Explore! </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sp>
        <p:nvSpPr>
          <p:cNvPr id="5" name="Google Shape;86;p17">
            <a:extLst>
              <a:ext uri="{FF2B5EF4-FFF2-40B4-BE49-F238E27FC236}">
                <a16:creationId xmlns:a16="http://schemas.microsoft.com/office/drawing/2014/main" id="{F6D6DFD4-B0C9-2F4F-8006-BA0768994577}"/>
              </a:ext>
            </a:extLst>
          </p:cNvPr>
          <p:cNvSpPr txBox="1">
            <a:spLocks/>
          </p:cNvSpPr>
          <p:nvPr/>
        </p:nvSpPr>
        <p:spPr>
          <a:xfrm>
            <a:off x="882325" y="1441886"/>
            <a:ext cx="7283450" cy="2787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1pPr>
            <a:lvl2pPr marL="914400" marR="0" lvl="1"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2pPr>
            <a:lvl3pPr marL="1371600" marR="0" lvl="2"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3pPr>
            <a:lvl4pPr marL="1828800" marR="0" lvl="3"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4pPr>
            <a:lvl5pPr marL="2286000" marR="0" lvl="4"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5pPr>
            <a:lvl6pPr marL="2743200" marR="0" lvl="5"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6pPr>
            <a:lvl7pPr marL="3200400" marR="0" lvl="6"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7pPr>
            <a:lvl8pPr marL="3657600" marR="0" lvl="7"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8pPr>
            <a:lvl9pPr marL="4114800" marR="0" lvl="8"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9pPr>
          </a:lstStyle>
          <a:p>
            <a:pPr marL="76200" indent="0">
              <a:spcBef>
                <a:spcPts val="0"/>
              </a:spcBef>
              <a:buNone/>
            </a:pPr>
            <a:r>
              <a:rPr lang="en-US" dirty="0"/>
              <a:t>Write down everything that comes to mind when you think of…..</a:t>
            </a:r>
          </a:p>
          <a:p>
            <a:pPr>
              <a:spcBef>
                <a:spcPts val="0"/>
              </a:spcBef>
            </a:pPr>
            <a:endParaRPr lang="en-US" sz="2000" dirty="0"/>
          </a:p>
        </p:txBody>
      </p:sp>
    </p:spTree>
    <p:extLst>
      <p:ext uri="{BB962C8B-B14F-4D97-AF65-F5344CB8AC3E}">
        <p14:creationId xmlns:p14="http://schemas.microsoft.com/office/powerpoint/2010/main" val="2580202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a:t>Beliefs</a:t>
            </a:r>
            <a:endParaRPr dirty="0"/>
          </a:p>
        </p:txBody>
      </p:sp>
      <p:sp>
        <p:nvSpPr>
          <p:cNvPr id="86" name="Google Shape;86;p17"/>
          <p:cNvSpPr txBox="1">
            <a:spLocks noGrp="1"/>
          </p:cNvSpPr>
          <p:nvPr>
            <p:ph type="body" idx="1"/>
          </p:nvPr>
        </p:nvSpPr>
        <p:spPr>
          <a:xfrm>
            <a:off x="930600" y="1415684"/>
            <a:ext cx="7447590" cy="2788200"/>
          </a:xfrm>
          <a:prstGeom prst="rect">
            <a:avLst/>
          </a:prstGeom>
        </p:spPr>
        <p:txBody>
          <a:bodyPr spcFirstLastPara="1" wrap="square" lIns="0" tIns="0" rIns="0" bIns="0" anchor="t" anchorCtr="0">
            <a:noAutofit/>
          </a:bodyPr>
          <a:lstStyle/>
          <a:p>
            <a:pPr lvl="0">
              <a:spcBef>
                <a:spcPts val="0"/>
              </a:spcBef>
            </a:pPr>
            <a:r>
              <a:rPr lang="en-US" dirty="0"/>
              <a:t>Your beliefs hide your opinions about life, people, happiness, etc.</a:t>
            </a:r>
          </a:p>
          <a:p>
            <a:pPr lvl="0">
              <a:spcBef>
                <a:spcPts val="0"/>
              </a:spcBef>
            </a:pPr>
            <a:r>
              <a:rPr lang="en-US" dirty="0"/>
              <a:t>Your beliefs shape your thoughts and therefore your life</a:t>
            </a:r>
          </a:p>
          <a:p>
            <a:pPr lvl="0">
              <a:spcBef>
                <a:spcPts val="0"/>
              </a:spcBef>
            </a:pPr>
            <a:endParaRPr lang="en-US" dirty="0"/>
          </a:p>
          <a:p>
            <a:pPr marL="76200" lvl="0" indent="0">
              <a:spcBef>
                <a:spcPts val="0"/>
              </a:spcBef>
              <a:buNone/>
            </a:pPr>
            <a:r>
              <a:rPr lang="en-US" sz="1600" b="1" dirty="0"/>
              <a:t>Beliefs→ Thoughts→ Words/Decisions/</a:t>
            </a:r>
            <a:r>
              <a:rPr lang="en-US" sz="1600" b="1" dirty="0" err="1"/>
              <a:t>Actions→Things</a:t>
            </a:r>
            <a:r>
              <a:rPr lang="en-US" sz="1600" b="1" dirty="0"/>
              <a:t> (Life Experiences)</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403372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6DA3B-62D0-5C46-B26A-D863E7CE2A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3" name="Online Media 1" descr="Motivation Ready - Four Minute Barrier ft. Les Brown ( Roger Bannister )">
            <a:hlinkClick r:id="" action="ppaction://media"/>
            <a:extLst>
              <a:ext uri="{FF2B5EF4-FFF2-40B4-BE49-F238E27FC236}">
                <a16:creationId xmlns:a16="http://schemas.microsoft.com/office/drawing/2014/main" id="{1C19D96B-300A-FE4B-B011-4A794AD18387}"/>
              </a:ext>
            </a:extLst>
          </p:cNvPr>
          <p:cNvPicPr>
            <a:picLocks noRot="1" noChangeAspect="1"/>
          </p:cNvPicPr>
          <p:nvPr>
            <a:videoFile r:link="rId1"/>
          </p:nvPr>
        </p:nvPicPr>
        <p:blipFill>
          <a:blip r:embed="rId4"/>
          <a:stretch>
            <a:fillRect/>
          </a:stretch>
        </p:blipFill>
        <p:spPr>
          <a:xfrm>
            <a:off x="-31363" y="0"/>
            <a:ext cx="9175363" cy="5184081"/>
          </a:xfrm>
          <a:prstGeom prst="rect">
            <a:avLst/>
          </a:prstGeom>
        </p:spPr>
      </p:pic>
    </p:spTree>
    <p:extLst>
      <p:ext uri="{BB962C8B-B14F-4D97-AF65-F5344CB8AC3E}">
        <p14:creationId xmlns:p14="http://schemas.microsoft.com/office/powerpoint/2010/main" val="41494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23</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latin typeface="Lato" panose="020F0502020204030203" pitchFamily="34" charset="0"/>
                <a:ea typeface="Lato" panose="020F0502020204030203" pitchFamily="34" charset="0"/>
                <a:cs typeface="Lato" panose="020F0502020204030203" pitchFamily="34" charset="0"/>
              </a:rPr>
              <a:t>Change your limiting beliefs!</a:t>
            </a:r>
            <a:endParaRPr dirty="0"/>
          </a:p>
        </p:txBody>
      </p:sp>
      <p:sp>
        <p:nvSpPr>
          <p:cNvPr id="86" name="Google Shape;86;p17"/>
          <p:cNvSpPr txBox="1">
            <a:spLocks noGrp="1"/>
          </p:cNvSpPr>
          <p:nvPr>
            <p:ph type="body" idx="4294967295"/>
          </p:nvPr>
        </p:nvSpPr>
        <p:spPr>
          <a:xfrm>
            <a:off x="834700" y="1416050"/>
            <a:ext cx="7623500" cy="3306836"/>
          </a:xfrm>
          <a:prstGeom prst="rect">
            <a:avLst/>
          </a:prstGeom>
        </p:spPr>
        <p:txBody>
          <a:bodyPr spcFirstLastPara="1" wrap="square" lIns="0" tIns="0" rIns="0" bIns="0" anchor="t" anchorCtr="0">
            <a:noAutofit/>
          </a:bodyPr>
          <a:lstStyle/>
          <a:p>
            <a:pPr marL="76200" indent="0">
              <a:spcBef>
                <a:spcPts val="0"/>
              </a:spcBef>
              <a:buNone/>
            </a:pPr>
            <a:r>
              <a:rPr lang="en-US" sz="1500" dirty="0"/>
              <a:t>Change your beliefs through changing your thoughts, words, and actions.</a:t>
            </a:r>
          </a:p>
          <a:p>
            <a:pPr marL="533400" lvl="1" indent="0">
              <a:buNone/>
            </a:pPr>
            <a:r>
              <a:rPr lang="en-US" sz="1500" b="1" dirty="0"/>
              <a:t>Install new empowering beliefs </a:t>
            </a:r>
          </a:p>
          <a:p>
            <a:pPr lvl="2"/>
            <a:r>
              <a:rPr lang="en-US" sz="1500" dirty="0"/>
              <a:t>Choose a belief that serves your life.</a:t>
            </a:r>
          </a:p>
          <a:p>
            <a:pPr lvl="2"/>
            <a:r>
              <a:rPr lang="en-US" sz="1500" dirty="0"/>
              <a:t>Claim beliefs through your thoughts and words.</a:t>
            </a:r>
          </a:p>
          <a:p>
            <a:pPr lvl="2"/>
            <a:r>
              <a:rPr lang="en-US" sz="1500" dirty="0"/>
              <a:t>Act as if these beliefs are true every day.</a:t>
            </a:r>
            <a:r>
              <a:rPr lang="en-US" sz="800" dirty="0"/>
              <a:t> </a:t>
            </a:r>
          </a:p>
          <a:p>
            <a:pPr lvl="1"/>
            <a:endParaRPr lang="en-US" sz="800" dirty="0"/>
          </a:p>
          <a:p>
            <a:pPr marL="533400" lvl="1" indent="0">
              <a:buNone/>
            </a:pPr>
            <a:r>
              <a:rPr lang="en-US" sz="1500" b="1" dirty="0"/>
              <a:t>Observe and dismantle beliefs you don’t like </a:t>
            </a:r>
          </a:p>
          <a:p>
            <a:pPr lvl="2"/>
            <a:r>
              <a:rPr lang="en-US" sz="1500" dirty="0"/>
              <a:t>Notice when you frequently say things that uncover limiting beliefs. Then, change your behavior/thoughts/words to match what you want to believe. Ex- instead of groaning when you get an unexpected bill, say to yourself, “I can handle this. Money is coming to me.” </a:t>
            </a:r>
          </a:p>
          <a:p>
            <a:pPr lvl="2"/>
            <a:r>
              <a:rPr lang="en-US" sz="1500" dirty="0"/>
              <a:t>Tell yourself why what you want is achievable and inevitable.</a:t>
            </a:r>
          </a:p>
        </p:txBody>
      </p:sp>
    </p:spTree>
    <p:extLst>
      <p:ext uri="{BB962C8B-B14F-4D97-AF65-F5344CB8AC3E}">
        <p14:creationId xmlns:p14="http://schemas.microsoft.com/office/powerpoint/2010/main" val="3712330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Workbook Exercise Pages 26-27</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24</a:t>
            </a:fld>
            <a:endParaRPr/>
          </a:p>
        </p:txBody>
      </p:sp>
      <p:pic>
        <p:nvPicPr>
          <p:cNvPr id="4" name="Picture 3">
            <a:extLst>
              <a:ext uri="{FF2B5EF4-FFF2-40B4-BE49-F238E27FC236}">
                <a16:creationId xmlns:a16="http://schemas.microsoft.com/office/drawing/2014/main" id="{70A9C5D0-E7E9-804B-9176-8E0519BB0443}"/>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1530550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Review </a:t>
            </a:r>
            <a:endParaRPr dirty="0"/>
          </a:p>
        </p:txBody>
      </p:sp>
      <p:sp>
        <p:nvSpPr>
          <p:cNvPr id="86" name="Google Shape;86;p17"/>
          <p:cNvSpPr txBox="1">
            <a:spLocks noGrp="1"/>
          </p:cNvSpPr>
          <p:nvPr>
            <p:ph type="body" idx="1"/>
          </p:nvPr>
        </p:nvSpPr>
        <p:spPr>
          <a:xfrm>
            <a:off x="930600" y="1415684"/>
            <a:ext cx="7596180" cy="3510646"/>
          </a:xfrm>
          <a:prstGeom prst="rect">
            <a:avLst/>
          </a:prstGeom>
        </p:spPr>
        <p:txBody>
          <a:bodyPr spcFirstLastPara="1" wrap="square" lIns="0" tIns="0" rIns="0" bIns="0" anchor="t" anchorCtr="0">
            <a:noAutofit/>
          </a:bodyPr>
          <a:lstStyle/>
          <a:p>
            <a:pPr>
              <a:spcBef>
                <a:spcPts val="0"/>
              </a:spcBef>
            </a:pPr>
            <a:r>
              <a:rPr lang="en-US" sz="1500" b="1" dirty="0"/>
              <a:t>Thoughts Become Things!</a:t>
            </a:r>
            <a:endParaRPr lang="en-US" sz="1500" dirty="0"/>
          </a:p>
          <a:p>
            <a:pPr marL="990600" lvl="2" indent="0">
              <a:buNone/>
            </a:pPr>
            <a:r>
              <a:rPr lang="en-US" sz="1500" dirty="0"/>
              <a:t>Your thoughts are the starting point for any type of change.</a:t>
            </a:r>
          </a:p>
          <a:p>
            <a:pPr>
              <a:spcBef>
                <a:spcPts val="0"/>
              </a:spcBef>
            </a:pPr>
            <a:r>
              <a:rPr lang="en-US" sz="1500" b="1" dirty="0"/>
              <a:t>You Don’t Have To Be Positive 24/7</a:t>
            </a:r>
            <a:endParaRPr lang="en-US" sz="1500" dirty="0"/>
          </a:p>
          <a:p>
            <a:pPr marL="990600" lvl="2" indent="0">
              <a:buNone/>
            </a:pPr>
            <a:r>
              <a:rPr lang="en-US" sz="1500" dirty="0"/>
              <a:t>Flip your thoughts and focus on what you want. </a:t>
            </a:r>
          </a:p>
          <a:p>
            <a:pPr>
              <a:spcBef>
                <a:spcPts val="0"/>
              </a:spcBef>
            </a:pPr>
            <a:r>
              <a:rPr lang="en-US" sz="1500" b="1" dirty="0"/>
              <a:t>Visualize Every Day!</a:t>
            </a:r>
          </a:p>
          <a:p>
            <a:pPr marL="990600" lvl="2" indent="0">
              <a:buNone/>
            </a:pPr>
            <a:r>
              <a:rPr lang="en-US" sz="1500" dirty="0"/>
              <a:t>Get into the details and add in emotions. </a:t>
            </a:r>
          </a:p>
          <a:p>
            <a:pPr>
              <a:spcBef>
                <a:spcPts val="0"/>
              </a:spcBef>
            </a:pPr>
            <a:r>
              <a:rPr lang="en-US" sz="1500" b="1" dirty="0"/>
              <a:t>Your Beliefs Shape Your Thoughts And Therefore Your Life.</a:t>
            </a:r>
          </a:p>
          <a:p>
            <a:pPr marL="990600" lvl="2" indent="0">
              <a:buNone/>
            </a:pPr>
            <a:r>
              <a:rPr lang="en-US" sz="1500" dirty="0"/>
              <a:t>Choose beliefs that serve your dreams. </a:t>
            </a:r>
          </a:p>
          <a:p>
            <a:pPr>
              <a:spcBef>
                <a:spcPts val="0"/>
              </a:spcBef>
            </a:pPr>
            <a:r>
              <a:rPr lang="en-US" sz="1500" b="1" dirty="0"/>
              <a:t>You Can Change Your Beliefs By Changing Your Thoughts, Words, And Actions</a:t>
            </a:r>
          </a:p>
          <a:p>
            <a:pPr marL="990600" lvl="2" indent="0">
              <a:buNone/>
            </a:pPr>
            <a:r>
              <a:rPr lang="en-US" sz="1500" dirty="0"/>
              <a:t>Discover/notice beliefs that are limiting and install new beliefs </a:t>
            </a:r>
          </a:p>
          <a:p>
            <a:pPr marL="990600" lvl="2" indent="0">
              <a:buNone/>
            </a:pPr>
            <a:r>
              <a:rPr lang="en-US" sz="1500" dirty="0"/>
              <a:t>Act as if they are true. </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305783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26</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latin typeface="Lato"/>
                <a:ea typeface="Lato"/>
                <a:cs typeface="Lato"/>
                <a:sym typeface="Lato"/>
              </a:rPr>
              <a:t>Optional Activation Homework </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marL="533400" lvl="0" indent="-457200">
              <a:spcBef>
                <a:spcPts val="0"/>
              </a:spcBef>
              <a:buFont typeface="+mj-lt"/>
              <a:buAutoNum type="arabicPeriod"/>
            </a:pPr>
            <a:r>
              <a:rPr lang="en-US" dirty="0"/>
              <a:t>Practice visualizing your dreams daily.</a:t>
            </a:r>
          </a:p>
          <a:p>
            <a:pPr marL="533400" lvl="0" indent="-457200">
              <a:spcBef>
                <a:spcPts val="0"/>
              </a:spcBef>
              <a:buFont typeface="+mj-lt"/>
              <a:buAutoNum type="arabicPeriod"/>
            </a:pPr>
            <a:r>
              <a:rPr lang="en-US" dirty="0"/>
              <a:t>Flip your thoughts.  </a:t>
            </a:r>
          </a:p>
          <a:p>
            <a:pPr marL="533400" lvl="0" indent="-457200">
              <a:spcBef>
                <a:spcPts val="0"/>
              </a:spcBef>
              <a:buFont typeface="+mj-lt"/>
              <a:buAutoNum type="arabicPeriod"/>
            </a:pPr>
            <a:r>
              <a:rPr lang="en-US" dirty="0"/>
              <a:t>Remind yourself of new empowering beliefs. </a:t>
            </a:r>
          </a:p>
          <a:p>
            <a:pPr marL="533400" lvl="0" indent="-457200">
              <a:spcBef>
                <a:spcPts val="0"/>
              </a:spcBef>
              <a:buFont typeface="+mj-lt"/>
              <a:buAutoNum type="arabicPeriod"/>
            </a:pPr>
            <a:r>
              <a:rPr lang="en-US" dirty="0"/>
              <a:t>Read through Chapters 1&amp;2 of the Workbook. </a:t>
            </a:r>
          </a:p>
        </p:txBody>
      </p:sp>
    </p:spTree>
    <p:extLst>
      <p:ext uri="{BB962C8B-B14F-4D97-AF65-F5344CB8AC3E}">
        <p14:creationId xmlns:p14="http://schemas.microsoft.com/office/powerpoint/2010/main" val="227005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36"/>
        <p:cNvGrpSpPr/>
        <p:nvPr/>
      </p:nvGrpSpPr>
      <p:grpSpPr>
        <a:xfrm>
          <a:off x="0" y="0"/>
          <a:ext cx="0" cy="0"/>
          <a:chOff x="0" y="0"/>
          <a:chExt cx="0" cy="0"/>
        </a:xfrm>
      </p:grpSpPr>
      <p:sp>
        <p:nvSpPr>
          <p:cNvPr id="137" name="Google Shape;137;p22"/>
          <p:cNvSpPr txBox="1">
            <a:spLocks noGrp="1"/>
          </p:cNvSpPr>
          <p:nvPr>
            <p:ph type="title" idx="4294967295"/>
          </p:nvPr>
        </p:nvSpPr>
        <p:spPr>
          <a:xfrm>
            <a:off x="898815" y="986270"/>
            <a:ext cx="7314586" cy="3357129"/>
          </a:xfrm>
          <a:prstGeom prst="rect">
            <a:avLst/>
          </a:prstGeom>
        </p:spPr>
        <p:txBody>
          <a:bodyPr spcFirstLastPara="1" wrap="square" lIns="0" tIns="0" rIns="0" bIns="0" anchor="t" anchorCtr="0">
            <a:noAutofit/>
          </a:bodyPr>
          <a:lstStyle/>
          <a:p>
            <a:pPr algn="ctr">
              <a:lnSpc>
                <a:spcPct val="100000"/>
              </a:lnSpc>
            </a:pPr>
            <a:r>
              <a:rPr lang="en-US" sz="2400" b="0" dirty="0"/>
              <a:t>The presumption at all times and under all circumstances should always be that you are good enough, worthy enough and lovable enough. </a:t>
            </a:r>
            <a:br>
              <a:rPr lang="en-US" sz="2400" b="0" dirty="0"/>
            </a:br>
            <a:r>
              <a:rPr lang="en-US" sz="2400" b="0" dirty="0"/>
              <a:t>And that you are exactly the right kind of person</a:t>
            </a:r>
            <a:br>
              <a:rPr lang="en-US" sz="2400" b="0" dirty="0"/>
            </a:br>
            <a:r>
              <a:rPr lang="en-US" sz="2400" b="0" dirty="0"/>
              <a:t> in the right place, at the right time. Otherwise, </a:t>
            </a:r>
            <a:br>
              <a:rPr lang="en-US" sz="2400" b="0" dirty="0"/>
            </a:br>
            <a:r>
              <a:rPr lang="en-US" sz="2400" b="0" dirty="0"/>
              <a:t>you wouldn’t have been instilled with such </a:t>
            </a:r>
            <a:br>
              <a:rPr lang="en-US" sz="2400" b="0" dirty="0"/>
            </a:br>
            <a:r>
              <a:rPr lang="en-US" sz="2400" b="0" dirty="0"/>
              <a:t>dreams in the first place. </a:t>
            </a:r>
            <a:br>
              <a:rPr lang="en-US" sz="2400" b="0" dirty="0"/>
            </a:br>
            <a:r>
              <a:rPr lang="en-US" sz="2400" b="0" dirty="0"/>
              <a:t>				</a:t>
            </a:r>
            <a:br>
              <a:rPr lang="en-US" sz="2400" b="0" dirty="0"/>
            </a:br>
            <a:r>
              <a:rPr lang="en-US" sz="2400" b="0" i="1" dirty="0"/>
              <a:t>The Universe </a:t>
            </a:r>
          </a:p>
        </p:txBody>
      </p:sp>
      <p:sp>
        <p:nvSpPr>
          <p:cNvPr id="138" name="Google Shape;138;p22"/>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197161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9convert.com - Bob Ross Remixed Happy Little Clouds PBS Digital Studios.mp4">
            <a:hlinkClick r:id="" action="ppaction://media"/>
            <a:extLst>
              <a:ext uri="{FF2B5EF4-FFF2-40B4-BE49-F238E27FC236}">
                <a16:creationId xmlns:a16="http://schemas.microsoft.com/office/drawing/2014/main" id="{65137829-5190-E641-9538-5913F8B2D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EC86A432-C133-124B-94DE-66F6183A91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1004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A Word from Mike</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Online Media 1" descr="Introduction to Infinite Possibilities by Mike Dooley">
            <a:hlinkClick r:id="" action="ppaction://media"/>
            <a:extLst>
              <a:ext uri="{FF2B5EF4-FFF2-40B4-BE49-F238E27FC236}">
                <a16:creationId xmlns:a16="http://schemas.microsoft.com/office/drawing/2014/main" id="{BC1122B9-895F-B841-AC4C-8C49C935DE27}"/>
              </a:ext>
            </a:extLst>
          </p:cNvPr>
          <p:cNvPicPr>
            <a:picLocks noRot="1" noChangeAspect="1"/>
          </p:cNvPicPr>
          <p:nvPr>
            <a:videoFile r:link="rId1"/>
          </p:nvPr>
        </p:nvPicPr>
        <p:blipFill>
          <a:blip r:embed="rId4"/>
          <a:stretch>
            <a:fillRect/>
          </a:stretch>
        </p:blipFill>
        <p:spPr>
          <a:xfrm>
            <a:off x="2090058" y="1334708"/>
            <a:ext cx="5723163" cy="3224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My Story</a:t>
            </a:r>
            <a:endParaRPr dirty="0"/>
          </a:p>
        </p:txBody>
      </p:sp>
      <p:sp>
        <p:nvSpPr>
          <p:cNvPr id="86" name="Google Shape;86;p17"/>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p>
            <a:pPr lvl="0">
              <a:spcBef>
                <a:spcPts val="0"/>
              </a:spcBef>
            </a:pPr>
            <a:r>
              <a:rPr lang="en-US" dirty="0"/>
              <a:t>And some text</a:t>
            </a:r>
          </a:p>
          <a:p>
            <a:pPr marL="457200" lvl="0" indent="-381000" algn="l" rtl="0">
              <a:spcBef>
                <a:spcPts val="0"/>
              </a:spcBef>
              <a:spcAft>
                <a:spcPts val="0"/>
              </a:spcAft>
              <a:buSzPts val="2400"/>
              <a:buChar char="▪"/>
            </a:pPr>
            <a:r>
              <a:rPr lang="en-US" dirty="0"/>
              <a:t>And some text</a:t>
            </a:r>
          </a:p>
          <a:p>
            <a:pPr lvl="0">
              <a:spcBef>
                <a:spcPts val="0"/>
              </a:spcBef>
            </a:pPr>
            <a:r>
              <a:rPr lang="en-US" dirty="0"/>
              <a:t>And some text</a:t>
            </a:r>
          </a:p>
          <a:p>
            <a:pPr marL="76200" lvl="0" indent="0" algn="l" rtl="0">
              <a:spcBef>
                <a:spcPts val="0"/>
              </a:spcBef>
              <a:spcAft>
                <a:spcPts val="0"/>
              </a:spcAft>
              <a:buSzPts val="2400"/>
              <a:buNone/>
            </a:pPr>
            <a:endParaRPr lang="en" sz="1400" dirty="0"/>
          </a:p>
          <a:p>
            <a:pPr marL="76200" lvl="0" indent="0" algn="l" rtl="0">
              <a:spcBef>
                <a:spcPts val="0"/>
              </a:spcBef>
              <a:spcAft>
                <a:spcPts val="0"/>
              </a:spcAft>
              <a:buSzPts val="240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4</a:t>
            </a:fld>
            <a:endParaRPr/>
          </a:p>
        </p:txBody>
      </p:sp>
      <p:pic>
        <p:nvPicPr>
          <p:cNvPr id="3" name="Picture 2" descr="Family with baby">
            <a:extLst>
              <a:ext uri="{FF2B5EF4-FFF2-40B4-BE49-F238E27FC236}">
                <a16:creationId xmlns:a16="http://schemas.microsoft.com/office/drawing/2014/main" id="{EE0D1678-3C2D-4044-95F0-5FB7D85C92E7}"/>
              </a:ext>
            </a:extLst>
          </p:cNvPr>
          <p:cNvPicPr>
            <a:picLocks noChangeAspect="1"/>
          </p:cNvPicPr>
          <p:nvPr/>
        </p:nvPicPr>
        <p:blipFill>
          <a:blip r:embed="rId3"/>
          <a:stretch>
            <a:fillRect/>
          </a:stretch>
        </p:blipFill>
        <p:spPr>
          <a:xfrm>
            <a:off x="5009996" y="667209"/>
            <a:ext cx="2854078" cy="19045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5</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What are we here to do? </a:t>
            </a:r>
            <a:endParaRPr dirty="0"/>
          </a:p>
        </p:txBody>
      </p:sp>
      <p:sp>
        <p:nvSpPr>
          <p:cNvPr id="86" name="Google Shape;86;p17"/>
          <p:cNvSpPr txBox="1">
            <a:spLocks noGrp="1"/>
          </p:cNvSpPr>
          <p:nvPr>
            <p:ph type="body" idx="4294967295"/>
          </p:nvPr>
        </p:nvSpPr>
        <p:spPr>
          <a:xfrm>
            <a:off x="834701" y="1416050"/>
            <a:ext cx="7283450" cy="3117850"/>
          </a:xfrm>
          <a:prstGeom prst="rect">
            <a:avLst/>
          </a:prstGeom>
        </p:spPr>
        <p:txBody>
          <a:bodyPr spcFirstLastPara="1" wrap="square" lIns="0" tIns="0" rIns="0" bIns="0" anchor="t" anchorCtr="0">
            <a:noAutofit/>
          </a:bodyPr>
          <a:lstStyle/>
          <a:p>
            <a:pPr lvl="0">
              <a:spcBef>
                <a:spcPts val="0"/>
              </a:spcBef>
            </a:pPr>
            <a:r>
              <a:rPr lang="en-US" sz="2200" dirty="0"/>
              <a:t>Deliberately create the life you want with more joy, fun, peace, fulfillment, happiness.</a:t>
            </a:r>
          </a:p>
          <a:p>
            <a:pPr lvl="0">
              <a:spcBef>
                <a:spcPts val="0"/>
              </a:spcBef>
            </a:pPr>
            <a:r>
              <a:rPr lang="en-US" sz="2200" dirty="0"/>
              <a:t>Learn to create purposeful, meaningful change and take responsibility for your future.</a:t>
            </a:r>
          </a:p>
          <a:p>
            <a:pPr lvl="0">
              <a:spcBef>
                <a:spcPts val="0"/>
              </a:spcBef>
            </a:pPr>
            <a:r>
              <a:rPr lang="en-US" sz="2200" dirty="0"/>
              <a:t>Realize that our thoughts, words, and actions can make our dreams come true and create change.</a:t>
            </a:r>
          </a:p>
          <a:p>
            <a:pPr lvl="0">
              <a:spcBef>
                <a:spcPts val="0"/>
              </a:spcBef>
            </a:pPr>
            <a:r>
              <a:rPr lang="en-US" sz="2200" dirty="0"/>
              <a:t>Remember that life is magical, and we are powerful.</a:t>
            </a:r>
          </a:p>
        </p:txBody>
      </p:sp>
    </p:spTree>
    <p:extLst>
      <p:ext uri="{BB962C8B-B14F-4D97-AF65-F5344CB8AC3E}">
        <p14:creationId xmlns:p14="http://schemas.microsoft.com/office/powerpoint/2010/main" val="365296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latin typeface="Lato" panose="020F0502020204030203" pitchFamily="34" charset="0"/>
                <a:ea typeface="Lato" panose="020F0502020204030203" pitchFamily="34" charset="0"/>
                <a:cs typeface="Lato" panose="020F0502020204030203" pitchFamily="34" charset="0"/>
              </a:rPr>
              <a:t>How do we do this?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6</a:t>
            </a:fld>
            <a:endParaRPr/>
          </a:p>
        </p:txBody>
      </p:sp>
      <p:sp>
        <p:nvSpPr>
          <p:cNvPr id="5" name="Google Shape;86;p17">
            <a:extLst>
              <a:ext uri="{FF2B5EF4-FFF2-40B4-BE49-F238E27FC236}">
                <a16:creationId xmlns:a16="http://schemas.microsoft.com/office/drawing/2014/main" id="{F6D6DFD4-B0C9-2F4F-8006-BA0768994577}"/>
              </a:ext>
            </a:extLst>
          </p:cNvPr>
          <p:cNvSpPr txBox="1">
            <a:spLocks/>
          </p:cNvSpPr>
          <p:nvPr/>
        </p:nvSpPr>
        <p:spPr>
          <a:xfrm>
            <a:off x="882325" y="1441886"/>
            <a:ext cx="7283450" cy="2787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1pPr>
            <a:lvl2pPr marL="914400" marR="0" lvl="1"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2pPr>
            <a:lvl3pPr marL="1371600" marR="0" lvl="2"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3pPr>
            <a:lvl4pPr marL="1828800" marR="0" lvl="3"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4pPr>
            <a:lvl5pPr marL="2286000" marR="0" lvl="4"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5pPr>
            <a:lvl6pPr marL="2743200" marR="0" lvl="5"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6pPr>
            <a:lvl7pPr marL="3200400" marR="0" lvl="6"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7pPr>
            <a:lvl8pPr marL="3657600" marR="0" lvl="7"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8pPr>
            <a:lvl9pPr marL="4114800" marR="0" lvl="8"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9pPr>
          </a:lstStyle>
          <a:p>
            <a:pPr marL="76200" indent="0">
              <a:spcBef>
                <a:spcPts val="0"/>
              </a:spcBef>
              <a:buNone/>
            </a:pPr>
            <a:r>
              <a:rPr lang="en-US" sz="2000" dirty="0"/>
              <a:t>We’ll be together for three 2-hour classes with optional HW. </a:t>
            </a:r>
            <a:endParaRPr lang="en-US" sz="1200" dirty="0"/>
          </a:p>
          <a:p>
            <a:pPr marL="76200" indent="0">
              <a:spcBef>
                <a:spcPts val="0"/>
              </a:spcBef>
              <a:buNone/>
            </a:pPr>
            <a:endParaRPr lang="en-US" sz="1200" dirty="0"/>
          </a:p>
          <a:p>
            <a:pPr marL="76200" indent="0">
              <a:spcBef>
                <a:spcPts val="0"/>
              </a:spcBef>
              <a:buNone/>
            </a:pPr>
            <a:r>
              <a:rPr lang="en-US" sz="2000" dirty="0"/>
              <a:t>We’ll create an encouraging and supportive environment.</a:t>
            </a:r>
            <a:endParaRPr lang="en-US" sz="1200" dirty="0"/>
          </a:p>
          <a:p>
            <a:pPr marL="76200" indent="0">
              <a:spcBef>
                <a:spcPts val="0"/>
              </a:spcBef>
              <a:buNone/>
            </a:pPr>
            <a:endParaRPr lang="en-US" sz="1200" dirty="0"/>
          </a:p>
          <a:p>
            <a:pPr marL="76200" indent="0">
              <a:spcBef>
                <a:spcPts val="0"/>
              </a:spcBef>
              <a:buNone/>
            </a:pPr>
            <a:r>
              <a:rPr lang="en-US" sz="2000" dirty="0"/>
              <a:t>We’ll decide to:</a:t>
            </a:r>
          </a:p>
          <a:p>
            <a:pPr lvl="1"/>
            <a:r>
              <a:rPr lang="en-US" sz="2000" dirty="0"/>
              <a:t>Be present and respectful </a:t>
            </a:r>
          </a:p>
          <a:p>
            <a:pPr lvl="1"/>
            <a:r>
              <a:rPr lang="en-US" sz="2000" dirty="0"/>
              <a:t>Be open and brave</a:t>
            </a:r>
          </a:p>
          <a:p>
            <a:pPr lvl="1"/>
            <a:r>
              <a:rPr lang="en-US" sz="2000" dirty="0"/>
              <a:t>Honor the stories, experiences, and opinions of others</a:t>
            </a:r>
          </a:p>
        </p:txBody>
      </p:sp>
    </p:spTree>
    <p:extLst>
      <p:ext uri="{BB962C8B-B14F-4D97-AF65-F5344CB8AC3E}">
        <p14:creationId xmlns:p14="http://schemas.microsoft.com/office/powerpoint/2010/main" val="69466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Introduce Yourself</a:t>
            </a:r>
            <a:endParaRPr dirty="0"/>
          </a:p>
        </p:txBody>
      </p:sp>
      <p:sp>
        <p:nvSpPr>
          <p:cNvPr id="86" name="Google Shape;86;p17"/>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p>
            <a:pPr>
              <a:lnSpc>
                <a:spcPct val="150000"/>
              </a:lnSpc>
              <a:spcBef>
                <a:spcPts val="0"/>
              </a:spcBef>
            </a:pPr>
            <a:r>
              <a:rPr lang="en-US" dirty="0"/>
              <a:t>Your name </a:t>
            </a:r>
          </a:p>
          <a:p>
            <a:pPr>
              <a:lnSpc>
                <a:spcPct val="150000"/>
              </a:lnSpc>
              <a:spcBef>
                <a:spcPts val="0"/>
              </a:spcBef>
            </a:pPr>
            <a:r>
              <a:rPr lang="en-US" dirty="0"/>
              <a:t>One thing about you </a:t>
            </a:r>
          </a:p>
          <a:p>
            <a:pPr>
              <a:lnSpc>
                <a:spcPct val="150000"/>
              </a:lnSpc>
              <a:spcBef>
                <a:spcPts val="0"/>
              </a:spcBef>
            </a:pPr>
            <a:r>
              <a:rPr lang="en-US" dirty="0"/>
              <a:t>One thing you love to do </a:t>
            </a:r>
          </a:p>
          <a:p>
            <a:pPr>
              <a:lnSpc>
                <a:spcPct val="150000"/>
              </a:lnSpc>
              <a:spcBef>
                <a:spcPts val="0"/>
              </a:spcBef>
            </a:pPr>
            <a:r>
              <a:rPr lang="en-US" dirty="0"/>
              <a:t>One area of your life you are seeking change </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104391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Thoughts Become Things</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lvl="0">
              <a:lnSpc>
                <a:spcPct val="100000"/>
              </a:lnSpc>
              <a:spcBef>
                <a:spcPts val="0"/>
              </a:spcBef>
            </a:pPr>
            <a:r>
              <a:rPr lang="en-US" dirty="0"/>
              <a:t>What you think about, you bring about. </a:t>
            </a:r>
          </a:p>
          <a:p>
            <a:pPr lvl="0">
              <a:lnSpc>
                <a:spcPct val="100000"/>
              </a:lnSpc>
              <a:spcBef>
                <a:spcPts val="0"/>
              </a:spcBef>
            </a:pPr>
            <a:r>
              <a:rPr lang="en-US" dirty="0"/>
              <a:t>The starting point for creating any kind of change begins with your thoughts. </a:t>
            </a:r>
          </a:p>
          <a:p>
            <a:pPr lvl="0">
              <a:lnSpc>
                <a:spcPct val="100000"/>
              </a:lnSpc>
              <a:spcBef>
                <a:spcPts val="0"/>
              </a:spcBef>
            </a:pPr>
            <a:r>
              <a:rPr lang="en-US" dirty="0"/>
              <a:t>You have the power to choose your thoughts and change your life. </a:t>
            </a:r>
          </a:p>
        </p:txBody>
      </p:sp>
    </p:spTree>
    <p:extLst>
      <p:ext uri="{BB962C8B-B14F-4D97-AF65-F5344CB8AC3E}">
        <p14:creationId xmlns:p14="http://schemas.microsoft.com/office/powerpoint/2010/main" val="301732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p>
            <a:pPr marL="0" lvl="0" indent="0">
              <a:buNone/>
            </a:pPr>
            <a:r>
              <a:rPr lang="en-US" dirty="0"/>
              <a:t>Whether you think you can or you think you can’t, either way you’re right.</a:t>
            </a:r>
          </a:p>
          <a:p>
            <a:pPr marL="0" lvl="0" indent="0">
              <a:buNone/>
            </a:pPr>
            <a:r>
              <a:rPr lang="en-US" dirty="0"/>
              <a:t>	- Henry Ford</a:t>
            </a:r>
            <a:endParaRPr dirty="0"/>
          </a:p>
        </p:txBody>
      </p:sp>
      <p:sp>
        <p:nvSpPr>
          <p:cNvPr id="80" name="Google Shape;80;p1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Isidore template">
  <a:themeElements>
    <a:clrScheme name="Custom 347">
      <a:dk1>
        <a:srgbClr val="0D0335"/>
      </a:dk1>
      <a:lt1>
        <a:srgbClr val="FFFFFF"/>
      </a:lt1>
      <a:dk2>
        <a:srgbClr val="573F68"/>
      </a:dk2>
      <a:lt2>
        <a:srgbClr val="E9DDEC"/>
      </a:lt2>
      <a:accent1>
        <a:srgbClr val="E9204E"/>
      </a:accent1>
      <a:accent2>
        <a:srgbClr val="ED4636"/>
      </a:accent2>
      <a:accent3>
        <a:srgbClr val="FCB42E"/>
      </a:accent3>
      <a:accent4>
        <a:srgbClr val="94C486"/>
      </a:accent4>
      <a:accent5>
        <a:srgbClr val="39B8E3"/>
      </a:accent5>
      <a:accent6>
        <a:srgbClr val="412D8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959</Words>
  <Application>Microsoft Macintosh PowerPoint</Application>
  <PresentationFormat>On-screen Show (16:9)</PresentationFormat>
  <Paragraphs>122</Paragraphs>
  <Slides>28</Slides>
  <Notes>28</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Work Sans Regular</vt:lpstr>
      <vt:lpstr>Ubuntu</vt:lpstr>
      <vt:lpstr>Arial</vt:lpstr>
      <vt:lpstr>Lato</vt:lpstr>
      <vt:lpstr>Ubuntu Light</vt:lpstr>
      <vt:lpstr>Isidore template</vt:lpstr>
      <vt:lpstr>PowerPoint Presentation</vt:lpstr>
      <vt:lpstr>Who is  Mike Dooley? </vt:lpstr>
      <vt:lpstr>A Word from Mike</vt:lpstr>
      <vt:lpstr>My Story</vt:lpstr>
      <vt:lpstr>What are we here to do? </vt:lpstr>
      <vt:lpstr>How do we do this?</vt:lpstr>
      <vt:lpstr>Introduce Yourself</vt:lpstr>
      <vt:lpstr>Thoughts Become Things</vt:lpstr>
      <vt:lpstr>PowerPoint Presentation</vt:lpstr>
      <vt:lpstr>Workbook Exercise Page 8</vt:lpstr>
      <vt:lpstr>Your Thoughts</vt:lpstr>
      <vt:lpstr>Workbook Exercise Page 10</vt:lpstr>
      <vt:lpstr>PowerPoint Presentation</vt:lpstr>
      <vt:lpstr>Your Three Dreams/Goals</vt:lpstr>
      <vt:lpstr>PowerPoint Presentation</vt:lpstr>
      <vt:lpstr>Practice Creative Visualization</vt:lpstr>
      <vt:lpstr>PowerPoint Presentation</vt:lpstr>
      <vt:lpstr>PowerPoint Presentation</vt:lpstr>
      <vt:lpstr>You cannot significantly change your life, for better or for worse, by manipulating the material world. Not by working harder, not by studying longer, not by schmoozing, not by sweating, not by fasting, not by the hair of your chinny-chin-chin. But change, great change, is inescapable when you first begin manipulating the world of your thoughts, which weigh a whole lot less than material things anyway. It’s that simple.       Tallyho, The Universe </vt:lpstr>
      <vt:lpstr>Let’s Explore! </vt:lpstr>
      <vt:lpstr>Beliefs</vt:lpstr>
      <vt:lpstr>PowerPoint Presentation</vt:lpstr>
      <vt:lpstr>Change your limiting beliefs!</vt:lpstr>
      <vt:lpstr>Workbook Exercise Pages 26-27</vt:lpstr>
      <vt:lpstr>Review </vt:lpstr>
      <vt:lpstr>Optional Activation Homework </vt:lpstr>
      <vt:lpstr>The presumption at all times and under all circumstances should always be that you are good enough, worthy enough and lovable enough.  And that you are exactly the right kind of person  in the right place, at the right time. Otherwise,  you wouldn’t have been instilled with such  dreams in the first place.       The Universe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32</cp:revision>
  <dcterms:modified xsi:type="dcterms:W3CDTF">2021-05-17T15:54:36Z</dcterms:modified>
</cp:coreProperties>
</file>