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5"/>
  </p:notesMasterIdLst>
  <p:sldIdLst>
    <p:sldId id="259" r:id="rId2"/>
    <p:sldId id="312" r:id="rId3"/>
    <p:sldId id="258" r:id="rId4"/>
    <p:sldId id="257" r:id="rId5"/>
    <p:sldId id="316" r:id="rId6"/>
    <p:sldId id="298" r:id="rId7"/>
    <p:sldId id="317" r:id="rId8"/>
    <p:sldId id="319" r:id="rId9"/>
    <p:sldId id="296" r:id="rId10"/>
    <p:sldId id="261" r:id="rId11"/>
    <p:sldId id="318" r:id="rId12"/>
    <p:sldId id="320" r:id="rId13"/>
    <p:sldId id="307" r:id="rId14"/>
    <p:sldId id="321" r:id="rId15"/>
    <p:sldId id="260" r:id="rId16"/>
    <p:sldId id="303" r:id="rId17"/>
    <p:sldId id="297" r:id="rId18"/>
    <p:sldId id="295" r:id="rId19"/>
    <p:sldId id="304" r:id="rId20"/>
    <p:sldId id="323" r:id="rId21"/>
    <p:sldId id="322" r:id="rId22"/>
    <p:sldId id="324" r:id="rId23"/>
    <p:sldId id="325" r:id="rId24"/>
    <p:sldId id="266" r:id="rId25"/>
    <p:sldId id="299" r:id="rId26"/>
    <p:sldId id="300" r:id="rId27"/>
    <p:sldId id="328" r:id="rId28"/>
    <p:sldId id="305" r:id="rId29"/>
    <p:sldId id="301" r:id="rId30"/>
    <p:sldId id="308" r:id="rId31"/>
    <p:sldId id="313" r:id="rId32"/>
    <p:sldId id="302" r:id="rId33"/>
    <p:sldId id="263" r:id="rId34"/>
  </p:sldIdLst>
  <p:sldSz cx="9144000" cy="5143500" type="screen16x9"/>
  <p:notesSz cx="6858000" cy="9144000"/>
  <p:embeddedFontLst>
    <p:embeddedFont>
      <p:font typeface="Lato" panose="020F0502020204030203" pitchFamily="34" charset="0"/>
      <p:regular r:id="rId36"/>
      <p:bold r:id="rId37"/>
      <p:italic r:id="rId38"/>
      <p:boldItalic r:id="rId39"/>
    </p:embeddedFont>
    <p:embeddedFont>
      <p:font typeface="Ubuntu" panose="020B0504030602030204" pitchFamily="34" charset="0"/>
      <p:regular r:id="rId40"/>
      <p:bold r:id="rId41"/>
      <p:italic r:id="rId42"/>
      <p:boldItalic r:id="rId43"/>
    </p:embeddedFont>
    <p:embeddedFont>
      <p:font typeface="Ubuntu Light" panose="020B0504030602030204" pitchFamily="34" charset="0"/>
      <p:regular r:id="rId44"/>
      <p:bold r:id="rId45"/>
      <p:italic r:id="rId46"/>
      <p:boldItalic r:id="rId47"/>
    </p:embeddedFont>
    <p:embeddedFont>
      <p:font typeface="Work Sans Regular" pitchFamily="2" charset="77"/>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4379CE-DF76-49EC-B630-198188EDF416}">
  <a:tblStyle styleId="{B84379CE-DF76-49EC-B630-198188EDF41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70C1D61-F382-416E-A118-38419C8BC46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9"/>
    <p:restoredTop sz="94679"/>
  </p:normalViewPr>
  <p:slideViewPr>
    <p:cSldViewPr snapToGrid="0" snapToObjects="1">
      <p:cViewPr varScale="1">
        <p:scale>
          <a:sx n="149" d="100"/>
          <a:sy n="149" d="100"/>
        </p:scale>
        <p:origin x="4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yzjhlfxbWv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y97rBdSYbk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BSNkesV8UZc"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puXSw8yrVn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7668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7771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5128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Video:  </a:t>
            </a:r>
            <a:r>
              <a:rPr lang="en-US" sz="1100" b="0" i="0" u="sng" strike="noStrike" cap="none" dirty="0">
                <a:solidFill>
                  <a:srgbClr val="000000"/>
                </a:solidFill>
                <a:effectLst/>
                <a:latin typeface="Arial"/>
                <a:ea typeface="Arial"/>
                <a:cs typeface="Arial"/>
                <a:sym typeface="Arial"/>
                <a:hlinkClick r:id="rId3"/>
              </a:rPr>
              <a:t>https://www.youtube.com/watch?v=yzjhlfxbWvE</a:t>
            </a:r>
            <a:endParaRPr dirty="0"/>
          </a:p>
        </p:txBody>
      </p:sp>
    </p:spTree>
    <p:extLst>
      <p:ext uri="{BB962C8B-B14F-4D97-AF65-F5344CB8AC3E}">
        <p14:creationId xmlns:p14="http://schemas.microsoft.com/office/powerpoint/2010/main" val="396614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998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2943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810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7652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980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661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 </a:t>
            </a:r>
            <a:r>
              <a:rPr lang="en-US" sz="1100" b="0" i="0" u="sng" strike="noStrike" cap="none" dirty="0">
                <a:solidFill>
                  <a:srgbClr val="000000"/>
                </a:solidFill>
                <a:effectLst/>
                <a:latin typeface="Arial"/>
                <a:ea typeface="Arial"/>
                <a:cs typeface="Arial"/>
                <a:sym typeface="Arial"/>
                <a:hlinkClick r:id="rId3"/>
              </a:rPr>
              <a:t>https://www.youtube.com/watch?v=y97rBdSYbkg</a:t>
            </a:r>
            <a:endParaRPr dirty="0"/>
          </a:p>
        </p:txBody>
      </p:sp>
    </p:spTree>
    <p:extLst>
      <p:ext uri="{BB962C8B-B14F-4D97-AF65-F5344CB8AC3E}">
        <p14:creationId xmlns:p14="http://schemas.microsoft.com/office/powerpoint/2010/main" val="4008074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3283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971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933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3381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6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7898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950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130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998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3287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Will </a:t>
            </a:r>
            <a:r>
              <a:rPr lang="en-US" sz="1100" b="0" i="0" u="none" strike="noStrike" cap="none" dirty="0" err="1">
                <a:solidFill>
                  <a:srgbClr val="000000"/>
                </a:solidFill>
                <a:effectLst/>
                <a:latin typeface="Arial"/>
                <a:ea typeface="Arial"/>
                <a:cs typeface="Arial"/>
                <a:sym typeface="Arial"/>
              </a:rPr>
              <a:t>Ferrel’s</a:t>
            </a:r>
            <a:r>
              <a:rPr lang="en-US" sz="1100" b="0" i="0" u="none" strike="noStrike" cap="none" dirty="0">
                <a:solidFill>
                  <a:srgbClr val="000000"/>
                </a:solidFill>
                <a:effectLst/>
                <a:latin typeface="Arial"/>
                <a:ea typeface="Arial"/>
                <a:cs typeface="Arial"/>
                <a:sym typeface="Arial"/>
              </a:rPr>
              <a:t> USC Speech (Throwing Darts at the Dartboard)  </a:t>
            </a:r>
            <a:r>
              <a:rPr lang="en-US" sz="1100" b="0" i="0" u="sng" strike="noStrike" cap="none" dirty="0">
                <a:solidFill>
                  <a:srgbClr val="000000"/>
                </a:solidFill>
                <a:effectLst/>
                <a:latin typeface="Arial"/>
                <a:ea typeface="Arial"/>
                <a:cs typeface="Arial"/>
                <a:sym typeface="Arial"/>
                <a:hlinkClick r:id="rId3"/>
              </a:rPr>
              <a:t>https://www.youtube.com/watch?v=BSNkesV8UZc</a:t>
            </a:r>
            <a:r>
              <a:rPr lang="en-US" sz="1100" b="0" i="0" u="none" strike="noStrike" cap="none" dirty="0">
                <a:solidFill>
                  <a:srgbClr val="000000"/>
                </a:solidFill>
                <a:effectLst/>
                <a:latin typeface="Arial"/>
                <a:ea typeface="Arial"/>
                <a:cs typeface="Arial"/>
                <a:sym typeface="Arial"/>
                <a:hlinkClick r:id="rId3"/>
              </a:rPr>
              <a:t>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Clip from inside out:  </a:t>
            </a:r>
            <a:r>
              <a:rPr lang="en-US" sz="1100" b="1" i="0" u="sng" strike="noStrike" cap="none" dirty="0">
                <a:solidFill>
                  <a:srgbClr val="000000"/>
                </a:solidFill>
                <a:effectLst/>
                <a:latin typeface="Arial"/>
                <a:ea typeface="Arial"/>
                <a:cs typeface="Arial"/>
                <a:sym typeface="Arial"/>
                <a:hlinkClick r:id="rId3"/>
              </a:rPr>
              <a:t>https://www.youtube.com/watch?v=puXSw8yrVnI</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5409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921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290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7019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4405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930600" y="2056000"/>
            <a:ext cx="7282800" cy="584100"/>
          </a:xfrm>
          <a:prstGeom prst="rect">
            <a:avLst/>
          </a:prstGeom>
        </p:spPr>
        <p:txBody>
          <a:bodyPr spcFirstLastPara="1" wrap="square" lIns="0" tIns="0" rIns="0" bIns="0" anchor="b" anchorCtr="0">
            <a:noAutofit/>
          </a:bodyPr>
          <a:lstStyle>
            <a:lvl1pPr lvl="0" rtl="0">
              <a:spcBef>
                <a:spcPts val="0"/>
              </a:spcBef>
              <a:spcAft>
                <a:spcPts val="0"/>
              </a:spcAft>
              <a:buSzPts val="4400"/>
              <a:buNone/>
              <a:defRPr sz="4400"/>
            </a:lvl1pPr>
            <a:lvl2pPr lvl="1" rtl="0">
              <a:spcBef>
                <a:spcPts val="0"/>
              </a:spcBef>
              <a:spcAft>
                <a:spcPts val="0"/>
              </a:spcAft>
              <a:buSzPts val="4400"/>
              <a:buNone/>
              <a:defRPr sz="4400"/>
            </a:lvl2pPr>
            <a:lvl3pPr lvl="2" rtl="0">
              <a:spcBef>
                <a:spcPts val="0"/>
              </a:spcBef>
              <a:spcAft>
                <a:spcPts val="0"/>
              </a:spcAft>
              <a:buSzPts val="4400"/>
              <a:buNone/>
              <a:defRPr sz="4400"/>
            </a:lvl3pPr>
            <a:lvl4pPr lvl="3" rtl="0">
              <a:spcBef>
                <a:spcPts val="0"/>
              </a:spcBef>
              <a:spcAft>
                <a:spcPts val="0"/>
              </a:spcAft>
              <a:buSzPts val="4400"/>
              <a:buNone/>
              <a:defRPr sz="4400"/>
            </a:lvl4pPr>
            <a:lvl5pPr lvl="4" rtl="0">
              <a:spcBef>
                <a:spcPts val="0"/>
              </a:spcBef>
              <a:spcAft>
                <a:spcPts val="0"/>
              </a:spcAft>
              <a:buSzPts val="4400"/>
              <a:buNone/>
              <a:defRPr sz="4400"/>
            </a:lvl5pPr>
            <a:lvl6pPr lvl="5" rtl="0">
              <a:spcBef>
                <a:spcPts val="0"/>
              </a:spcBef>
              <a:spcAft>
                <a:spcPts val="0"/>
              </a:spcAft>
              <a:buSzPts val="4400"/>
              <a:buNone/>
              <a:defRPr sz="4400"/>
            </a:lvl6pPr>
            <a:lvl7pPr lvl="6" rtl="0">
              <a:spcBef>
                <a:spcPts val="0"/>
              </a:spcBef>
              <a:spcAft>
                <a:spcPts val="0"/>
              </a:spcAft>
              <a:buSzPts val="4400"/>
              <a:buNone/>
              <a:defRPr sz="4400"/>
            </a:lvl7pPr>
            <a:lvl8pPr lvl="7" rtl="0">
              <a:spcBef>
                <a:spcPts val="0"/>
              </a:spcBef>
              <a:spcAft>
                <a:spcPts val="0"/>
              </a:spcAft>
              <a:buSzPts val="4400"/>
              <a:buNone/>
              <a:defRPr sz="4400"/>
            </a:lvl8pPr>
            <a:lvl9pPr lvl="8" rtl="0">
              <a:spcBef>
                <a:spcPts val="0"/>
              </a:spcBef>
              <a:spcAft>
                <a:spcPts val="0"/>
              </a:spcAft>
              <a:buSzPts val="4400"/>
              <a:buNone/>
              <a:defRPr sz="4400"/>
            </a:lvl9pPr>
          </a:lstStyle>
          <a:p>
            <a:endParaRPr/>
          </a:p>
        </p:txBody>
      </p:sp>
      <p:sp>
        <p:nvSpPr>
          <p:cNvPr id="16" name="Google Shape;16;p3"/>
          <p:cNvSpPr txBox="1">
            <a:spLocks noGrp="1"/>
          </p:cNvSpPr>
          <p:nvPr>
            <p:ph type="subTitle" idx="1"/>
          </p:nvPr>
        </p:nvSpPr>
        <p:spPr>
          <a:xfrm>
            <a:off x="930600" y="2736802"/>
            <a:ext cx="7282800" cy="3507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930600" y="939700"/>
            <a:ext cx="7282800" cy="3264000"/>
          </a:xfrm>
          <a:prstGeom prst="rect">
            <a:avLst/>
          </a:prstGeom>
        </p:spPr>
        <p:txBody>
          <a:bodyPr spcFirstLastPara="1" wrap="square" lIns="0" tIns="0" rIns="0" bIns="0" anchor="ctr" anchorCtr="0">
            <a:noAutofit/>
          </a:bodyPr>
          <a:lstStyle>
            <a:lvl1pPr marL="457200" lvl="0" indent="-431800" rtl="0">
              <a:spcBef>
                <a:spcPts val="600"/>
              </a:spcBef>
              <a:spcAft>
                <a:spcPts val="0"/>
              </a:spcAft>
              <a:buSzPts val="3200"/>
              <a:buChar char="▪"/>
              <a:defRPr sz="3200"/>
            </a:lvl1pPr>
            <a:lvl2pPr marL="914400" lvl="1" indent="-431800" rtl="0">
              <a:spcBef>
                <a:spcPts val="0"/>
              </a:spcBef>
              <a:spcAft>
                <a:spcPts val="0"/>
              </a:spcAft>
              <a:buSzPts val="3200"/>
              <a:buChar char="▫"/>
              <a:defRPr sz="3200"/>
            </a:lvl2pPr>
            <a:lvl3pPr marL="1371600" lvl="2" indent="-431800" rtl="0">
              <a:spcBef>
                <a:spcPts val="0"/>
              </a:spcBef>
              <a:spcAft>
                <a:spcPts val="0"/>
              </a:spcAft>
              <a:buSzPts val="3200"/>
              <a:buChar char="▫"/>
              <a:defRPr sz="3200"/>
            </a:lvl3pPr>
            <a:lvl4pPr marL="1828800" lvl="3" indent="-431800" rtl="0">
              <a:spcBef>
                <a:spcPts val="0"/>
              </a:spcBef>
              <a:spcAft>
                <a:spcPts val="0"/>
              </a:spcAft>
              <a:buSzPts val="3200"/>
              <a:buChar char="▫"/>
              <a:defRPr sz="3200"/>
            </a:lvl4pPr>
            <a:lvl5pPr marL="2286000" lvl="4" indent="-431800" rtl="0">
              <a:spcBef>
                <a:spcPts val="0"/>
              </a:spcBef>
              <a:spcAft>
                <a:spcPts val="0"/>
              </a:spcAft>
              <a:buSzPts val="3200"/>
              <a:buChar char="▫"/>
              <a:defRPr sz="3200"/>
            </a:lvl5pPr>
            <a:lvl6pPr marL="2743200" lvl="5" indent="-431800" rtl="0">
              <a:spcBef>
                <a:spcPts val="0"/>
              </a:spcBef>
              <a:spcAft>
                <a:spcPts val="0"/>
              </a:spcAft>
              <a:buSzPts val="3200"/>
              <a:buChar char="▫"/>
              <a:defRPr sz="3200"/>
            </a:lvl6pPr>
            <a:lvl7pPr marL="3200400" lvl="6" indent="-431800" rtl="0">
              <a:spcBef>
                <a:spcPts val="0"/>
              </a:spcBef>
              <a:spcAft>
                <a:spcPts val="0"/>
              </a:spcAft>
              <a:buSzPts val="3200"/>
              <a:buChar char="▫"/>
              <a:defRPr sz="3200"/>
            </a:lvl7pPr>
            <a:lvl8pPr marL="3657600" lvl="7" indent="-431800" rtl="0">
              <a:spcBef>
                <a:spcPts val="0"/>
              </a:spcBef>
              <a:spcAft>
                <a:spcPts val="0"/>
              </a:spcAft>
              <a:buSzPts val="3200"/>
              <a:buChar char="▫"/>
              <a:defRPr sz="3200"/>
            </a:lvl8pPr>
            <a:lvl9pPr marL="4114800" lvl="8" indent="-431800" rtl="0">
              <a:spcBef>
                <a:spcPts val="0"/>
              </a:spcBef>
              <a:spcAft>
                <a:spcPts val="0"/>
              </a:spcAft>
              <a:buSzPts val="3200"/>
              <a:buChar char="▫"/>
              <a:defRPr sz="3200"/>
            </a:lvl9pPr>
          </a:lstStyle>
          <a:p>
            <a:endParaRPr/>
          </a:p>
        </p:txBody>
      </p:sp>
      <p:sp>
        <p:nvSpPr>
          <p:cNvPr id="19" name="Google Shape;19;p4"/>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0" name="Google Shape;20;p4"/>
          <p:cNvSpPr/>
          <p:nvPr/>
        </p:nvSpPr>
        <p:spPr>
          <a:xfrm>
            <a:off x="465300" y="465400"/>
            <a:ext cx="465300" cy="366562"/>
          </a:xfrm>
          <a:prstGeom prst="rect">
            <a:avLst/>
          </a:prstGeom>
        </p:spPr>
        <p:txBody>
          <a:bodyPr>
            <a:prstTxWarp prst="textPlain">
              <a:avLst/>
            </a:prstTxWarp>
          </a:bodyPr>
          <a:lstStyle/>
          <a:p>
            <a:pPr lvl="0" algn="ctr"/>
            <a:r>
              <a:rPr b="1" i="0">
                <a:ln>
                  <a:noFill/>
                </a:ln>
                <a:solidFill>
                  <a:schemeClr val="lt1"/>
                </a:solidFill>
                <a:latin typeface="Aria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 name="Google Shape;23;p5"/>
          <p:cNvSpPr txBox="1">
            <a:spLocks noGrp="1"/>
          </p:cNvSpPr>
          <p:nvPr>
            <p:ph type="body" idx="1"/>
          </p:nvPr>
        </p:nvSpPr>
        <p:spPr>
          <a:xfrm>
            <a:off x="930600" y="1415684"/>
            <a:ext cx="7282800" cy="27882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24" name="Google Shape;24;p5"/>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7" name="Google Shape;27;p6"/>
          <p:cNvSpPr txBox="1">
            <a:spLocks noGrp="1"/>
          </p:cNvSpPr>
          <p:nvPr>
            <p:ph type="body" idx="1"/>
          </p:nvPr>
        </p:nvSpPr>
        <p:spPr>
          <a:xfrm>
            <a:off x="930575" y="1415675"/>
            <a:ext cx="3402600" cy="27882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28" name="Google Shape;28;p6"/>
          <p:cNvSpPr txBox="1">
            <a:spLocks noGrp="1"/>
          </p:cNvSpPr>
          <p:nvPr>
            <p:ph type="body" idx="2"/>
          </p:nvPr>
        </p:nvSpPr>
        <p:spPr>
          <a:xfrm>
            <a:off x="4810650" y="1415675"/>
            <a:ext cx="3402600" cy="27882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29" name="Google Shape;29;p6"/>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chemeClr val="dk1"/>
        </a:solidFill>
        <a:effectLst/>
      </p:bgPr>
    </p:bg>
    <p:spTree>
      <p:nvGrpSpPr>
        <p:cNvPr id="1" name="Shape 44"/>
        <p:cNvGrpSpPr/>
        <p:nvPr/>
      </p:nvGrpSpPr>
      <p:grpSpPr>
        <a:xfrm>
          <a:off x="0" y="0"/>
          <a:ext cx="0" cy="0"/>
          <a:chOff x="0" y="0"/>
          <a:chExt cx="0" cy="0"/>
        </a:xfrm>
      </p:grpSpPr>
      <p:sp>
        <p:nvSpPr>
          <p:cNvPr id="45" name="Google Shape;45;p11"/>
          <p:cNvSpPr/>
          <p:nvPr/>
        </p:nvSpPr>
        <p:spPr>
          <a:xfrm>
            <a:off x="0" y="0"/>
            <a:ext cx="9144000" cy="5143500"/>
          </a:xfrm>
          <a:prstGeom prst="rect">
            <a:avLst/>
          </a:prstGeom>
          <a:gradFill>
            <a:gsLst>
              <a:gs pos="0">
                <a:schemeClr val="accent3"/>
              </a:gs>
              <a:gs pos="6000">
                <a:schemeClr val="accent2"/>
              </a:gs>
              <a:gs pos="12000">
                <a:schemeClr val="accent1"/>
              </a:gs>
              <a:gs pos="28000">
                <a:srgbClr val="E9204E">
                  <a:alpha val="0"/>
                </a:srgbClr>
              </a:gs>
              <a:gs pos="71000">
                <a:srgbClr val="412D8C">
                  <a:alpha val="0"/>
                </a:srgbClr>
              </a:gs>
              <a:gs pos="88000">
                <a:schemeClr val="accent6"/>
              </a:gs>
              <a:gs pos="94000">
                <a:schemeClr val="accent5"/>
              </a:gs>
              <a:gs pos="100000">
                <a:schemeClr val="accent4"/>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1"/>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4"/>
            </a:gs>
            <a:gs pos="18000">
              <a:schemeClr val="accent3"/>
            </a:gs>
            <a:gs pos="41000">
              <a:schemeClr val="accent2"/>
            </a:gs>
            <a:gs pos="61000">
              <a:schemeClr val="accent1"/>
            </a:gs>
            <a:gs pos="82000">
              <a:schemeClr val="accent6"/>
            </a:gs>
            <a:gs pos="100000">
              <a:schemeClr val="accent5"/>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30600" y="886017"/>
            <a:ext cx="7282800" cy="3642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1pPr>
            <a:lvl2pPr lvl="1"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2pPr>
            <a:lvl3pPr lvl="2"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3pPr>
            <a:lvl4pPr lvl="3"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4pPr>
            <a:lvl5pPr lvl="4"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5pPr>
            <a:lvl6pPr lvl="5"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6pPr>
            <a:lvl7pPr lvl="6"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7pPr>
            <a:lvl8pPr lvl="7"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8pPr>
            <a:lvl9pPr lvl="8" rtl="0">
              <a:lnSpc>
                <a:spcPct val="90000"/>
              </a:lnSpc>
              <a:spcBef>
                <a:spcPts val="0"/>
              </a:spcBef>
              <a:spcAft>
                <a:spcPts val="0"/>
              </a:spcAft>
              <a:buClr>
                <a:schemeClr val="lt1"/>
              </a:buClr>
              <a:buSzPts val="3200"/>
              <a:buFont typeface="Ubuntu"/>
              <a:buNone/>
              <a:defRPr sz="3200" b="1">
                <a:solidFill>
                  <a:schemeClr val="lt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930600" y="1415684"/>
            <a:ext cx="7282800" cy="2788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1pPr>
            <a:lvl2pPr marL="914400" lvl="1"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2pPr>
            <a:lvl3pPr marL="1371600" lvl="2"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3pPr>
            <a:lvl4pPr marL="1828800" lvl="3"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4pPr>
            <a:lvl5pPr marL="2286000" lvl="4"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5pPr>
            <a:lvl6pPr marL="2743200" lvl="5"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6pPr>
            <a:lvl7pPr marL="3200400" lvl="6"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7pPr>
            <a:lvl8pPr marL="3657600" lvl="7"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8pPr>
            <a:lvl9pPr marL="4114800" lvl="8" indent="-381000" rtl="0">
              <a:lnSpc>
                <a:spcPct val="115000"/>
              </a:lnSpc>
              <a:spcBef>
                <a:spcPts val="0"/>
              </a:spcBef>
              <a:spcAft>
                <a:spcPts val="0"/>
              </a:spcAft>
              <a:buClr>
                <a:schemeClr val="lt1"/>
              </a:buClr>
              <a:buSzPts val="2400"/>
              <a:buFont typeface="Ubuntu Light"/>
              <a:buChar char="▫"/>
              <a:defRPr sz="2400">
                <a:solidFill>
                  <a:schemeClr val="lt1"/>
                </a:solidFill>
                <a:latin typeface="Ubuntu Light"/>
                <a:ea typeface="Ubuntu Light"/>
                <a:cs typeface="Ubuntu Light"/>
                <a:sym typeface="Ubuntu Light"/>
              </a:defRPr>
            </a:lvl9pPr>
          </a:lstStyle>
          <a:p>
            <a:endParaRPr/>
          </a:p>
        </p:txBody>
      </p:sp>
      <p:sp>
        <p:nvSpPr>
          <p:cNvPr id="8" name="Google Shape;8;p1"/>
          <p:cNvSpPr txBox="1">
            <a:spLocks noGrp="1"/>
          </p:cNvSpPr>
          <p:nvPr>
            <p:ph type="sldNum" idx="12"/>
          </p:nvPr>
        </p:nvSpPr>
        <p:spPr>
          <a:xfrm>
            <a:off x="8213401" y="4248586"/>
            <a:ext cx="465300" cy="474300"/>
          </a:xfrm>
          <a:prstGeom prst="rect">
            <a:avLst/>
          </a:prstGeom>
          <a:noFill/>
          <a:ln>
            <a:noFill/>
          </a:ln>
        </p:spPr>
        <p:txBody>
          <a:bodyPr spcFirstLastPara="1" wrap="square" lIns="0" tIns="0" rIns="0" bIns="0" anchor="b" anchorCtr="0">
            <a:noAutofit/>
          </a:bodyPr>
          <a:lstStyle>
            <a:lvl1pPr lvl="0" algn="r" rtl="0">
              <a:buNone/>
              <a:defRPr sz="1600" b="1">
                <a:solidFill>
                  <a:schemeClr val="lt1"/>
                </a:solidFill>
                <a:latin typeface="Ubuntu"/>
                <a:ea typeface="Ubuntu"/>
                <a:cs typeface="Ubuntu"/>
                <a:sym typeface="Ubuntu"/>
              </a:defRPr>
            </a:lvl1pPr>
            <a:lvl2pPr lvl="1" algn="r" rtl="0">
              <a:buNone/>
              <a:defRPr sz="1600" b="1">
                <a:solidFill>
                  <a:schemeClr val="lt1"/>
                </a:solidFill>
                <a:latin typeface="Ubuntu"/>
                <a:ea typeface="Ubuntu"/>
                <a:cs typeface="Ubuntu"/>
                <a:sym typeface="Ubuntu"/>
              </a:defRPr>
            </a:lvl2pPr>
            <a:lvl3pPr lvl="2" algn="r" rtl="0">
              <a:buNone/>
              <a:defRPr sz="1600" b="1">
                <a:solidFill>
                  <a:schemeClr val="lt1"/>
                </a:solidFill>
                <a:latin typeface="Ubuntu"/>
                <a:ea typeface="Ubuntu"/>
                <a:cs typeface="Ubuntu"/>
                <a:sym typeface="Ubuntu"/>
              </a:defRPr>
            </a:lvl3pPr>
            <a:lvl4pPr lvl="3" algn="r" rtl="0">
              <a:buNone/>
              <a:defRPr sz="1600" b="1">
                <a:solidFill>
                  <a:schemeClr val="lt1"/>
                </a:solidFill>
                <a:latin typeface="Ubuntu"/>
                <a:ea typeface="Ubuntu"/>
                <a:cs typeface="Ubuntu"/>
                <a:sym typeface="Ubuntu"/>
              </a:defRPr>
            </a:lvl4pPr>
            <a:lvl5pPr lvl="4" algn="r" rtl="0">
              <a:buNone/>
              <a:defRPr sz="1600" b="1">
                <a:solidFill>
                  <a:schemeClr val="lt1"/>
                </a:solidFill>
                <a:latin typeface="Ubuntu"/>
                <a:ea typeface="Ubuntu"/>
                <a:cs typeface="Ubuntu"/>
                <a:sym typeface="Ubuntu"/>
              </a:defRPr>
            </a:lvl5pPr>
            <a:lvl6pPr lvl="5" algn="r" rtl="0">
              <a:buNone/>
              <a:defRPr sz="1600" b="1">
                <a:solidFill>
                  <a:schemeClr val="lt1"/>
                </a:solidFill>
                <a:latin typeface="Ubuntu"/>
                <a:ea typeface="Ubuntu"/>
                <a:cs typeface="Ubuntu"/>
                <a:sym typeface="Ubuntu"/>
              </a:defRPr>
            </a:lvl6pPr>
            <a:lvl7pPr lvl="6" algn="r" rtl="0">
              <a:buNone/>
              <a:defRPr sz="1600" b="1">
                <a:solidFill>
                  <a:schemeClr val="lt1"/>
                </a:solidFill>
                <a:latin typeface="Ubuntu"/>
                <a:ea typeface="Ubuntu"/>
                <a:cs typeface="Ubuntu"/>
                <a:sym typeface="Ubuntu"/>
              </a:defRPr>
            </a:lvl7pPr>
            <a:lvl8pPr lvl="7" algn="r" rtl="0">
              <a:buNone/>
              <a:defRPr sz="1600" b="1">
                <a:solidFill>
                  <a:schemeClr val="lt1"/>
                </a:solidFill>
                <a:latin typeface="Ubuntu"/>
                <a:ea typeface="Ubuntu"/>
                <a:cs typeface="Ubuntu"/>
                <a:sym typeface="Ubuntu"/>
              </a:defRPr>
            </a:lvl8pPr>
            <a:lvl9pPr lvl="8" algn="r" rtl="0">
              <a:buNone/>
              <a:defRPr sz="1600" b="1">
                <a:solidFill>
                  <a:schemeClr val="lt1"/>
                </a:solidFill>
                <a:latin typeface="Ubuntu"/>
                <a:ea typeface="Ubuntu"/>
                <a:cs typeface="Ubuntu"/>
                <a:sym typeface="Ubuntu"/>
              </a:defRPr>
            </a:lvl9pPr>
          </a:lstStyle>
          <a:p>
            <a:pPr marL="0" lvl="0" indent="0" algn="r" rtl="0">
              <a:spcBef>
                <a:spcPts val="0"/>
              </a:spcBef>
              <a:spcAft>
                <a:spcPts val="0"/>
              </a:spcAft>
              <a:buNone/>
            </a:pPr>
            <a:fld id="{00000000-1234-1234-1234-123412341234}" type="slidenum">
              <a:rPr lang="en"/>
              <a:t>‹#›</a:t>
            </a:fld>
            <a:endParaRPr/>
          </a:p>
        </p:txBody>
      </p:sp>
      <p:grpSp>
        <p:nvGrpSpPr>
          <p:cNvPr id="9" name="Google Shape;9;p1"/>
          <p:cNvGrpSpPr/>
          <p:nvPr/>
        </p:nvGrpSpPr>
        <p:grpSpPr>
          <a:xfrm>
            <a:off x="465300" y="465400"/>
            <a:ext cx="8213400" cy="4212750"/>
            <a:chOff x="465300" y="465400"/>
            <a:chExt cx="8213400" cy="4212750"/>
          </a:xfrm>
        </p:grpSpPr>
        <p:sp>
          <p:nvSpPr>
            <p:cNvPr id="10" name="Google Shape;10;p1"/>
            <p:cNvSpPr/>
            <p:nvPr/>
          </p:nvSpPr>
          <p:spPr>
            <a:xfrm rot="10800000">
              <a:off x="3221100" y="465400"/>
              <a:ext cx="5457600" cy="1395600"/>
            </a:xfrm>
            <a:prstGeom prst="corner">
              <a:avLst>
                <a:gd name="adj1" fmla="val 1582"/>
                <a:gd name="adj2" fmla="val 154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Work Sans Regular"/>
                <a:ea typeface="Work Sans Regular"/>
                <a:cs typeface="Work Sans Regular"/>
                <a:sym typeface="Work Sans Regular"/>
              </a:endParaRPr>
            </a:p>
          </p:txBody>
        </p:sp>
        <p:sp>
          <p:nvSpPr>
            <p:cNvPr id="11" name="Google Shape;11;p1"/>
            <p:cNvSpPr/>
            <p:nvPr/>
          </p:nvSpPr>
          <p:spPr>
            <a:xfrm>
              <a:off x="465300" y="3282550"/>
              <a:ext cx="5457600" cy="1395600"/>
            </a:xfrm>
            <a:prstGeom prst="corner">
              <a:avLst>
                <a:gd name="adj1" fmla="val 1582"/>
                <a:gd name="adj2" fmla="val 154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Work Sans Regular"/>
                <a:ea typeface="Work Sans Regular"/>
                <a:cs typeface="Work Sans Regular"/>
                <a:sym typeface="Work Sans Regular"/>
              </a:endParaRPr>
            </a:p>
          </p:txBody>
        </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6" r:id="rId5"/>
    <p:sldLayoutId id="2147483657"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467">
          <p15:clr>
            <a:srgbClr val="EA4335"/>
          </p15:clr>
        </p15:guide>
        <p15:guide id="2" orient="horz" pos="2947">
          <p15:clr>
            <a:srgbClr val="EA4335"/>
          </p15:clr>
        </p15:guide>
        <p15:guide id="3" pos="586">
          <p15:clr>
            <a:srgbClr val="EA4335"/>
          </p15:clr>
        </p15:guide>
        <p15:guide id="4" orient="horz" pos="592">
          <p15:clr>
            <a:srgbClr val="EA4335"/>
          </p15:clr>
        </p15:guide>
        <p15:guide id="5" pos="5174">
          <p15:clr>
            <a:srgbClr val="EA4335"/>
          </p15:clr>
        </p15:guide>
        <p15:guide id="6" orient="horz" pos="2648">
          <p15:clr>
            <a:srgbClr val="EA4335"/>
          </p15:clr>
        </p15:guide>
        <p15:guide id="7" orient="horz" pos="293">
          <p15:clr>
            <a:srgbClr val="EA4335"/>
          </p15:clr>
        </p15:guide>
        <p15:guide id="8" pos="29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ideo" Target="https://www.youtube.com/embed/yzjhlfxbWvE?feature=oembed" TargetMode="Externa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ideo" Target="https://www.youtube.com/embed/y97rBdSYbkg?feature=oembed" TargetMode="Externa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video" Target="https://www.youtube.com/embed/BSNkesV8UZc?feature=oembed" TargetMode="Externa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https://www.youtube.com/embed/puXSw8yrVnI?feature=oembed" TargetMode="Externa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 name="Picture 6">
            <a:extLst>
              <a:ext uri="{FF2B5EF4-FFF2-40B4-BE49-F238E27FC236}">
                <a16:creationId xmlns:a16="http://schemas.microsoft.com/office/drawing/2014/main" id="{0F1F3AB7-39E2-AE4B-A93A-2D84D0AA703E}"/>
              </a:ext>
            </a:extLst>
          </p:cNvPr>
          <p:cNvPicPr>
            <a:picLocks noChangeAspect="1"/>
          </p:cNvPicPr>
          <p:nvPr/>
        </p:nvPicPr>
        <p:blipFill>
          <a:blip r:embed="rId3"/>
          <a:stretch>
            <a:fillRect/>
          </a:stretch>
        </p:blipFill>
        <p:spPr>
          <a:xfrm>
            <a:off x="961737" y="1309688"/>
            <a:ext cx="7220527" cy="25241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My Story</a:t>
            </a:r>
            <a:endParaRPr dirty="0"/>
          </a:p>
        </p:txBody>
      </p:sp>
      <p:sp>
        <p:nvSpPr>
          <p:cNvPr id="86" name="Google Shape;86;p17"/>
          <p:cNvSpPr txBox="1">
            <a:spLocks noGrp="1"/>
          </p:cNvSpPr>
          <p:nvPr>
            <p:ph type="body" idx="1"/>
          </p:nvPr>
        </p:nvSpPr>
        <p:spPr>
          <a:xfrm>
            <a:off x="930600" y="1415684"/>
            <a:ext cx="7282800" cy="2788200"/>
          </a:xfrm>
          <a:prstGeom prst="rect">
            <a:avLst/>
          </a:prstGeom>
        </p:spPr>
        <p:txBody>
          <a:bodyPr spcFirstLastPara="1" wrap="square" lIns="0" tIns="0" rIns="0" bIns="0" anchor="t" anchorCtr="0">
            <a:noAutofit/>
          </a:bodyPr>
          <a:lstStyle/>
          <a:p>
            <a:pPr lvl="0">
              <a:spcBef>
                <a:spcPts val="0"/>
              </a:spcBef>
            </a:pPr>
            <a:r>
              <a:rPr lang="en-US" dirty="0"/>
              <a:t>And some text</a:t>
            </a:r>
          </a:p>
          <a:p>
            <a:pPr marL="457200" lvl="0" indent="-381000" algn="l" rtl="0">
              <a:spcBef>
                <a:spcPts val="0"/>
              </a:spcBef>
              <a:spcAft>
                <a:spcPts val="0"/>
              </a:spcAft>
              <a:buSzPts val="2400"/>
              <a:buChar char="▪"/>
            </a:pPr>
            <a:r>
              <a:rPr lang="en-US" dirty="0"/>
              <a:t>And some text</a:t>
            </a:r>
          </a:p>
          <a:p>
            <a:pPr lvl="0">
              <a:spcBef>
                <a:spcPts val="0"/>
              </a:spcBef>
            </a:pPr>
            <a:r>
              <a:rPr lang="en-US" dirty="0"/>
              <a:t>And some text</a:t>
            </a:r>
          </a:p>
          <a:p>
            <a:pPr marL="76200" lvl="0" indent="0" algn="l" rtl="0">
              <a:spcBef>
                <a:spcPts val="0"/>
              </a:spcBef>
              <a:spcAft>
                <a:spcPts val="0"/>
              </a:spcAft>
              <a:buSzPts val="2400"/>
              <a:buNone/>
            </a:pPr>
            <a:endParaRPr lang="en" sz="1400" dirty="0"/>
          </a:p>
          <a:p>
            <a:pPr marL="76200" lvl="0" indent="0" algn="l" rtl="0">
              <a:spcBef>
                <a:spcPts val="0"/>
              </a:spcBef>
              <a:spcAft>
                <a:spcPts val="0"/>
              </a:spcAft>
              <a:buSzPts val="2400"/>
              <a:buNone/>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a:t>
            </a:r>
          </a:p>
        </p:txBody>
      </p:sp>
      <p:sp>
        <p:nvSpPr>
          <p:cNvPr id="87" name="Google Shape;87;p17"/>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10</a:t>
            </a:fld>
            <a:endParaRPr/>
          </a:p>
        </p:txBody>
      </p:sp>
      <p:sp>
        <p:nvSpPr>
          <p:cNvPr id="2" name="Rectangle 1">
            <a:extLst>
              <a:ext uri="{FF2B5EF4-FFF2-40B4-BE49-F238E27FC236}">
                <a16:creationId xmlns:a16="http://schemas.microsoft.com/office/drawing/2014/main" id="{1391802F-C89F-DC43-BC60-D4448309A054}"/>
              </a:ext>
            </a:extLst>
          </p:cNvPr>
          <p:cNvSpPr/>
          <p:nvPr/>
        </p:nvSpPr>
        <p:spPr>
          <a:xfrm>
            <a:off x="4929286" y="529547"/>
            <a:ext cx="3015497" cy="21798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Family with baby">
            <a:extLst>
              <a:ext uri="{FF2B5EF4-FFF2-40B4-BE49-F238E27FC236}">
                <a16:creationId xmlns:a16="http://schemas.microsoft.com/office/drawing/2014/main" id="{EE0D1678-3C2D-4044-95F0-5FB7D85C92E7}"/>
              </a:ext>
            </a:extLst>
          </p:cNvPr>
          <p:cNvPicPr>
            <a:picLocks noChangeAspect="1"/>
          </p:cNvPicPr>
          <p:nvPr/>
        </p:nvPicPr>
        <p:blipFill>
          <a:blip r:embed="rId3"/>
          <a:stretch>
            <a:fillRect/>
          </a:stretch>
        </p:blipFill>
        <p:spPr>
          <a:xfrm>
            <a:off x="5009996" y="667209"/>
            <a:ext cx="2854078" cy="190454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11</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US" dirty="0"/>
              <a:t>Changing Perceptions</a:t>
            </a:r>
            <a:endParaRPr dirty="0"/>
          </a:p>
        </p:txBody>
      </p:sp>
      <p:sp>
        <p:nvSpPr>
          <p:cNvPr id="86" name="Google Shape;86;p17"/>
          <p:cNvSpPr txBox="1">
            <a:spLocks noGrp="1"/>
          </p:cNvSpPr>
          <p:nvPr>
            <p:ph type="body" idx="4294967295"/>
          </p:nvPr>
        </p:nvSpPr>
        <p:spPr>
          <a:xfrm>
            <a:off x="834701" y="1416050"/>
            <a:ext cx="7283450" cy="2787650"/>
          </a:xfrm>
          <a:prstGeom prst="rect">
            <a:avLst/>
          </a:prstGeom>
        </p:spPr>
        <p:txBody>
          <a:bodyPr spcFirstLastPara="1" wrap="square" lIns="0" tIns="0" rIns="0" bIns="0" anchor="t" anchorCtr="0">
            <a:noAutofit/>
          </a:bodyPr>
          <a:lstStyle/>
          <a:p>
            <a:pPr marL="76200" indent="0" fontAlgn="base">
              <a:buNone/>
            </a:pPr>
            <a:r>
              <a:rPr lang="en-US" dirty="0"/>
              <a:t>When faced with challenges, you could ask yourself </a:t>
            </a:r>
          </a:p>
          <a:p>
            <a:pPr fontAlgn="base"/>
            <a:r>
              <a:rPr lang="en-US" sz="1800" dirty="0"/>
              <a:t>What am I feeling? </a:t>
            </a:r>
          </a:p>
          <a:p>
            <a:pPr fontAlgn="base"/>
            <a:r>
              <a:rPr lang="en-US" sz="1800" dirty="0"/>
              <a:t>What is underneath my emotion?</a:t>
            </a:r>
          </a:p>
          <a:p>
            <a:pPr fontAlgn="base"/>
            <a:r>
              <a:rPr lang="en-US" sz="1800" dirty="0"/>
              <a:t>How can I look at this differently? </a:t>
            </a:r>
          </a:p>
          <a:p>
            <a:pPr fontAlgn="base"/>
            <a:r>
              <a:rPr lang="en-US" sz="1800" dirty="0"/>
              <a:t>What is the opportunity for growth or triumph right now? </a:t>
            </a:r>
          </a:p>
          <a:p>
            <a:r>
              <a:rPr lang="en-US" sz="1800" dirty="0"/>
              <a:t>What can I do to reach for a better-feeling thought or raise my energy? </a:t>
            </a:r>
          </a:p>
        </p:txBody>
      </p:sp>
    </p:spTree>
    <p:extLst>
      <p:ext uri="{BB962C8B-B14F-4D97-AF65-F5344CB8AC3E}">
        <p14:creationId xmlns:p14="http://schemas.microsoft.com/office/powerpoint/2010/main" val="739876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12</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 dirty="0"/>
              <a:t>Workbook Exercise Page 36</a:t>
            </a:r>
            <a:endParaRPr dirty="0"/>
          </a:p>
        </p:txBody>
      </p:sp>
      <p:pic>
        <p:nvPicPr>
          <p:cNvPr id="4" name="Picture 3">
            <a:extLst>
              <a:ext uri="{FF2B5EF4-FFF2-40B4-BE49-F238E27FC236}">
                <a16:creationId xmlns:a16="http://schemas.microsoft.com/office/drawing/2014/main" id="{D357C981-2B0E-C347-9F90-995851FE558E}"/>
              </a:ext>
            </a:extLst>
          </p:cNvPr>
          <p:cNvPicPr>
            <a:picLocks noChangeAspect="1"/>
          </p:cNvPicPr>
          <p:nvPr/>
        </p:nvPicPr>
        <p:blipFill>
          <a:blip r:embed="rId3"/>
          <a:stretch>
            <a:fillRect/>
          </a:stretch>
        </p:blipFill>
        <p:spPr>
          <a:xfrm>
            <a:off x="3595423" y="1373851"/>
            <a:ext cx="2167605" cy="2883824"/>
          </a:xfrm>
          <a:prstGeom prst="rect">
            <a:avLst/>
          </a:prstGeom>
        </p:spPr>
      </p:pic>
    </p:spTree>
    <p:extLst>
      <p:ext uri="{BB962C8B-B14F-4D97-AF65-F5344CB8AC3E}">
        <p14:creationId xmlns:p14="http://schemas.microsoft.com/office/powerpoint/2010/main" val="2565782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US" dirty="0"/>
              <a:t>Let’s Explore! </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13</a:t>
            </a:fld>
            <a:endParaRPr/>
          </a:p>
        </p:txBody>
      </p:sp>
      <p:sp>
        <p:nvSpPr>
          <p:cNvPr id="5" name="Google Shape;86;p17">
            <a:extLst>
              <a:ext uri="{FF2B5EF4-FFF2-40B4-BE49-F238E27FC236}">
                <a16:creationId xmlns:a16="http://schemas.microsoft.com/office/drawing/2014/main" id="{F6D6DFD4-B0C9-2F4F-8006-BA0768994577}"/>
              </a:ext>
            </a:extLst>
          </p:cNvPr>
          <p:cNvSpPr txBox="1">
            <a:spLocks/>
          </p:cNvSpPr>
          <p:nvPr/>
        </p:nvSpPr>
        <p:spPr>
          <a:xfrm>
            <a:off x="882325" y="1441886"/>
            <a:ext cx="7283450" cy="27876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1pPr>
            <a:lvl2pPr marL="914400" marR="0" lvl="1"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2pPr>
            <a:lvl3pPr marL="1371600" marR="0" lvl="2"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3pPr>
            <a:lvl4pPr marL="1828800" marR="0" lvl="3"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4pPr>
            <a:lvl5pPr marL="2286000" marR="0" lvl="4"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5pPr>
            <a:lvl6pPr marL="2743200" marR="0" lvl="5"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6pPr>
            <a:lvl7pPr marL="3200400" marR="0" lvl="6"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7pPr>
            <a:lvl8pPr marL="3657600" marR="0" lvl="7"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8pPr>
            <a:lvl9pPr marL="4114800" marR="0" lvl="8"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9pPr>
          </a:lstStyle>
          <a:p>
            <a:pPr>
              <a:spcBef>
                <a:spcPts val="0"/>
              </a:spcBef>
            </a:pPr>
            <a:r>
              <a:rPr lang="en-US" dirty="0"/>
              <a:t>What can you do to shift your emotions to feel better? </a:t>
            </a:r>
          </a:p>
          <a:p>
            <a:pPr>
              <a:spcBef>
                <a:spcPts val="0"/>
              </a:spcBef>
            </a:pPr>
            <a:endParaRPr lang="en-US" sz="2000" dirty="0"/>
          </a:p>
        </p:txBody>
      </p:sp>
      <p:sp>
        <p:nvSpPr>
          <p:cNvPr id="2" name="Rectangle 1">
            <a:extLst>
              <a:ext uri="{FF2B5EF4-FFF2-40B4-BE49-F238E27FC236}">
                <a16:creationId xmlns:a16="http://schemas.microsoft.com/office/drawing/2014/main" id="{C2BD3CC0-912E-DA4B-89DE-7172476F0DFE}"/>
              </a:ext>
            </a:extLst>
          </p:cNvPr>
          <p:cNvSpPr/>
          <p:nvPr/>
        </p:nvSpPr>
        <p:spPr>
          <a:xfrm>
            <a:off x="757852" y="2566290"/>
            <a:ext cx="2245179" cy="18941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 name="Rectangle 2">
            <a:extLst>
              <a:ext uri="{FF2B5EF4-FFF2-40B4-BE49-F238E27FC236}">
                <a16:creationId xmlns:a16="http://schemas.microsoft.com/office/drawing/2014/main" id="{7F18770A-F9B4-2A48-B021-6340C2E17D95}"/>
              </a:ext>
            </a:extLst>
          </p:cNvPr>
          <p:cNvSpPr/>
          <p:nvPr/>
        </p:nvSpPr>
        <p:spPr>
          <a:xfrm>
            <a:off x="3392260" y="2566290"/>
            <a:ext cx="2359479" cy="18859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5E61E10B-58C4-F34F-90DA-047D8163427C}"/>
              </a:ext>
            </a:extLst>
          </p:cNvPr>
          <p:cNvSpPr/>
          <p:nvPr/>
        </p:nvSpPr>
        <p:spPr>
          <a:xfrm>
            <a:off x="6195525" y="2566290"/>
            <a:ext cx="2359479" cy="18859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descr="A picture containing sky, outdoor&#10;&#10;Description automatically generated">
            <a:extLst>
              <a:ext uri="{FF2B5EF4-FFF2-40B4-BE49-F238E27FC236}">
                <a16:creationId xmlns:a16="http://schemas.microsoft.com/office/drawing/2014/main" id="{0A7FF8C4-B92D-E54A-9386-0AE90234FF95}"/>
              </a:ext>
            </a:extLst>
          </p:cNvPr>
          <p:cNvPicPr>
            <a:picLocks noChangeAspect="1"/>
          </p:cNvPicPr>
          <p:nvPr/>
        </p:nvPicPr>
        <p:blipFill>
          <a:blip r:embed="rId3"/>
          <a:stretch>
            <a:fillRect/>
          </a:stretch>
        </p:blipFill>
        <p:spPr>
          <a:xfrm>
            <a:off x="824908" y="2651502"/>
            <a:ext cx="2123566" cy="1780181"/>
          </a:xfrm>
          <a:prstGeom prst="rect">
            <a:avLst/>
          </a:prstGeom>
        </p:spPr>
      </p:pic>
      <p:pic>
        <p:nvPicPr>
          <p:cNvPr id="9" name="Picture 8" descr="A picture containing person, sky, outdoor&#10;&#10;Description automatically generated">
            <a:extLst>
              <a:ext uri="{FF2B5EF4-FFF2-40B4-BE49-F238E27FC236}">
                <a16:creationId xmlns:a16="http://schemas.microsoft.com/office/drawing/2014/main" id="{39EA8FB1-C423-2E42-A832-D3A16C6AE782}"/>
              </a:ext>
            </a:extLst>
          </p:cNvPr>
          <p:cNvPicPr>
            <a:picLocks noChangeAspect="1"/>
          </p:cNvPicPr>
          <p:nvPr/>
        </p:nvPicPr>
        <p:blipFill>
          <a:blip r:embed="rId4"/>
          <a:stretch>
            <a:fillRect/>
          </a:stretch>
        </p:blipFill>
        <p:spPr>
          <a:xfrm>
            <a:off x="3477579" y="2632011"/>
            <a:ext cx="2196599" cy="1754507"/>
          </a:xfrm>
          <a:prstGeom prst="rect">
            <a:avLst/>
          </a:prstGeom>
        </p:spPr>
      </p:pic>
      <p:pic>
        <p:nvPicPr>
          <p:cNvPr id="11" name="Picture 10" descr="A person and person running on a beach with the sun in the background&#10;&#10;Description automatically generated with low confidence">
            <a:extLst>
              <a:ext uri="{FF2B5EF4-FFF2-40B4-BE49-F238E27FC236}">
                <a16:creationId xmlns:a16="http://schemas.microsoft.com/office/drawing/2014/main" id="{09B999C0-4722-084E-B4B0-6F2483B5AA24}"/>
              </a:ext>
            </a:extLst>
          </p:cNvPr>
          <p:cNvPicPr>
            <a:picLocks noChangeAspect="1"/>
          </p:cNvPicPr>
          <p:nvPr/>
        </p:nvPicPr>
        <p:blipFill>
          <a:blip r:embed="rId5"/>
          <a:stretch>
            <a:fillRect/>
          </a:stretch>
        </p:blipFill>
        <p:spPr>
          <a:xfrm>
            <a:off x="6287804" y="2667679"/>
            <a:ext cx="2174919" cy="1683170"/>
          </a:xfrm>
          <a:prstGeom prst="rect">
            <a:avLst/>
          </a:prstGeom>
        </p:spPr>
      </p:pic>
    </p:spTree>
    <p:extLst>
      <p:ext uri="{BB962C8B-B14F-4D97-AF65-F5344CB8AC3E}">
        <p14:creationId xmlns:p14="http://schemas.microsoft.com/office/powerpoint/2010/main" val="2580202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567610"/>
            <a:ext cx="7282800" cy="364200"/>
          </a:xfrm>
          <a:prstGeom prst="rect">
            <a:avLst/>
          </a:prstGeom>
        </p:spPr>
        <p:txBody>
          <a:bodyPr spcFirstLastPara="1" wrap="square" lIns="0" tIns="0" rIns="0" bIns="0" anchor="b" anchorCtr="0">
            <a:noAutofit/>
          </a:bodyPr>
          <a:lstStyle/>
          <a:p>
            <a:pPr lvl="0"/>
            <a:r>
              <a:rPr lang="en-US" dirty="0"/>
              <a:t>Acting Like You Want to Feel </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14</a:t>
            </a:fld>
            <a:endParaRPr/>
          </a:p>
        </p:txBody>
      </p:sp>
      <p:pic>
        <p:nvPicPr>
          <p:cNvPr id="3" name="Online Media 2" descr="Brain Hack: The As-If Technique">
            <a:hlinkClick r:id="" action="ppaction://media"/>
            <a:extLst>
              <a:ext uri="{FF2B5EF4-FFF2-40B4-BE49-F238E27FC236}">
                <a16:creationId xmlns:a16="http://schemas.microsoft.com/office/drawing/2014/main" id="{0986F322-3FA2-DB42-A8C1-37A4D7793003}"/>
              </a:ext>
            </a:extLst>
          </p:cNvPr>
          <p:cNvPicPr>
            <a:picLocks noRot="1" noChangeAspect="1"/>
          </p:cNvPicPr>
          <p:nvPr>
            <a:videoFile r:link="rId1"/>
          </p:nvPr>
        </p:nvPicPr>
        <p:blipFill>
          <a:blip r:embed="rId4"/>
          <a:stretch>
            <a:fillRect/>
          </a:stretch>
        </p:blipFill>
        <p:spPr>
          <a:xfrm>
            <a:off x="1758950" y="1082629"/>
            <a:ext cx="6119586" cy="3457566"/>
          </a:xfrm>
          <a:prstGeom prst="rect">
            <a:avLst/>
          </a:prstGeom>
        </p:spPr>
      </p:pic>
    </p:spTree>
    <p:extLst>
      <p:ext uri="{BB962C8B-B14F-4D97-AF65-F5344CB8AC3E}">
        <p14:creationId xmlns:p14="http://schemas.microsoft.com/office/powerpoint/2010/main" val="341930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body" idx="1"/>
          </p:nvPr>
        </p:nvSpPr>
        <p:spPr>
          <a:xfrm>
            <a:off x="930600" y="939700"/>
            <a:ext cx="7282800" cy="3264000"/>
          </a:xfrm>
          <a:prstGeom prst="rect">
            <a:avLst/>
          </a:prstGeom>
        </p:spPr>
        <p:txBody>
          <a:bodyPr spcFirstLastPara="1" wrap="square" lIns="0" tIns="0" rIns="0" bIns="0" anchor="ctr" anchorCtr="0">
            <a:noAutofit/>
          </a:bodyPr>
          <a:lstStyle/>
          <a:p>
            <a:pPr marL="0" lvl="0" indent="0">
              <a:buNone/>
            </a:pPr>
            <a:r>
              <a:rPr lang="en-US" dirty="0"/>
              <a:t>The one thing we can do to make the biggest difference in our lives is to simply be happy now.</a:t>
            </a:r>
          </a:p>
          <a:p>
            <a:pPr marL="0" lvl="0" indent="0">
              <a:buNone/>
            </a:pPr>
            <a:r>
              <a:rPr lang="en-US" dirty="0"/>
              <a:t>	                                 -Mike Dooley</a:t>
            </a:r>
            <a:endParaRPr dirty="0"/>
          </a:p>
        </p:txBody>
      </p:sp>
      <p:sp>
        <p:nvSpPr>
          <p:cNvPr id="80" name="Google Shape;80;p16"/>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US" dirty="0">
                <a:latin typeface="Lato" panose="020F0502020204030203" pitchFamily="34" charset="0"/>
                <a:ea typeface="Lato" panose="020F0502020204030203" pitchFamily="34" charset="0"/>
                <a:cs typeface="Lato" panose="020F0502020204030203" pitchFamily="34" charset="0"/>
              </a:rPr>
              <a:t>Your Three Dreams/Goals</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16</a:t>
            </a:fld>
            <a:endParaRPr/>
          </a:p>
        </p:txBody>
      </p:sp>
      <p:pic>
        <p:nvPicPr>
          <p:cNvPr id="3" name="Picture 2" descr="a book ">
            <a:extLst>
              <a:ext uri="{FF2B5EF4-FFF2-40B4-BE49-F238E27FC236}">
                <a16:creationId xmlns:a16="http://schemas.microsoft.com/office/drawing/2014/main" id="{29C9A21D-CDC3-034A-AB86-2ED9D50C44D5}"/>
              </a:ext>
            </a:extLst>
          </p:cNvPr>
          <p:cNvPicPr>
            <a:picLocks noChangeAspect="1"/>
          </p:cNvPicPr>
          <p:nvPr/>
        </p:nvPicPr>
        <p:blipFill>
          <a:blip r:embed="rId3"/>
          <a:stretch>
            <a:fillRect/>
          </a:stretch>
        </p:blipFill>
        <p:spPr>
          <a:xfrm>
            <a:off x="1012243" y="2642974"/>
            <a:ext cx="1694754" cy="1694754"/>
          </a:xfrm>
          <a:prstGeom prst="rect">
            <a:avLst/>
          </a:prstGeom>
        </p:spPr>
      </p:pic>
      <p:pic>
        <p:nvPicPr>
          <p:cNvPr id="4" name="Picture 3" descr="couple silhouette holding hands outside">
            <a:extLst>
              <a:ext uri="{FF2B5EF4-FFF2-40B4-BE49-F238E27FC236}">
                <a16:creationId xmlns:a16="http://schemas.microsoft.com/office/drawing/2014/main" id="{EE243C04-CF1A-9141-BBAE-D356E42C0D91}"/>
              </a:ext>
            </a:extLst>
          </p:cNvPr>
          <p:cNvPicPr>
            <a:picLocks noChangeAspect="1"/>
          </p:cNvPicPr>
          <p:nvPr/>
        </p:nvPicPr>
        <p:blipFill>
          <a:blip r:embed="rId4"/>
          <a:stretch>
            <a:fillRect/>
          </a:stretch>
        </p:blipFill>
        <p:spPr>
          <a:xfrm>
            <a:off x="3483012" y="2571750"/>
            <a:ext cx="1765978" cy="1765978"/>
          </a:xfrm>
          <a:prstGeom prst="rect">
            <a:avLst/>
          </a:prstGeom>
        </p:spPr>
      </p:pic>
      <p:pic>
        <p:nvPicPr>
          <p:cNvPr id="6" name="Picture 5" descr="palm tree on a tropical beach with water in the background">
            <a:extLst>
              <a:ext uri="{FF2B5EF4-FFF2-40B4-BE49-F238E27FC236}">
                <a16:creationId xmlns:a16="http://schemas.microsoft.com/office/drawing/2014/main" id="{8423B91B-C21D-104A-B2D9-05AF4EBC8B5A}"/>
              </a:ext>
            </a:extLst>
          </p:cNvPr>
          <p:cNvPicPr>
            <a:picLocks noChangeAspect="1"/>
          </p:cNvPicPr>
          <p:nvPr/>
        </p:nvPicPr>
        <p:blipFill>
          <a:blip r:embed="rId5"/>
          <a:stretch>
            <a:fillRect/>
          </a:stretch>
        </p:blipFill>
        <p:spPr>
          <a:xfrm>
            <a:off x="6106648" y="2627072"/>
            <a:ext cx="1584110" cy="1584110"/>
          </a:xfrm>
          <a:prstGeom prst="rect">
            <a:avLst/>
          </a:prstGeom>
        </p:spPr>
      </p:pic>
      <p:sp>
        <p:nvSpPr>
          <p:cNvPr id="2" name="TextBox 1">
            <a:extLst>
              <a:ext uri="{FF2B5EF4-FFF2-40B4-BE49-F238E27FC236}">
                <a16:creationId xmlns:a16="http://schemas.microsoft.com/office/drawing/2014/main" id="{65C3AAFB-47C3-D24C-979F-A51E6178E730}"/>
              </a:ext>
            </a:extLst>
          </p:cNvPr>
          <p:cNvSpPr txBox="1"/>
          <p:nvPr/>
        </p:nvSpPr>
        <p:spPr>
          <a:xfrm>
            <a:off x="875704" y="1784054"/>
            <a:ext cx="6980593" cy="461665"/>
          </a:xfrm>
          <a:prstGeom prst="rect">
            <a:avLst/>
          </a:prstGeom>
          <a:noFill/>
        </p:spPr>
        <p:txBody>
          <a:bodyPr wrap="square" rtlCol="0">
            <a:spAutoFit/>
          </a:bodyPr>
          <a:lstStyle/>
          <a:p>
            <a:pPr algn="ctr"/>
            <a:r>
              <a:rPr lang="en-US" sz="2400" dirty="0">
                <a:solidFill>
                  <a:srgbClr val="FFFFFF"/>
                </a:solidFill>
                <a:latin typeface="Ubuntu Light"/>
                <a:sym typeface="Ubuntu Light"/>
              </a:rPr>
              <a:t>How will it feel? </a:t>
            </a:r>
            <a:endParaRPr lang="en-US" sz="2400" dirty="0"/>
          </a:p>
        </p:txBody>
      </p:sp>
    </p:spTree>
    <p:extLst>
      <p:ext uri="{BB962C8B-B14F-4D97-AF65-F5344CB8AC3E}">
        <p14:creationId xmlns:p14="http://schemas.microsoft.com/office/powerpoint/2010/main" val="2161318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Question…</a:t>
            </a:r>
            <a:endParaRPr dirty="0"/>
          </a:p>
        </p:txBody>
      </p:sp>
      <p:sp>
        <p:nvSpPr>
          <p:cNvPr id="86" name="Google Shape;86;p17"/>
          <p:cNvSpPr txBox="1">
            <a:spLocks noGrp="1"/>
          </p:cNvSpPr>
          <p:nvPr>
            <p:ph type="body" idx="1"/>
          </p:nvPr>
        </p:nvSpPr>
        <p:spPr>
          <a:xfrm>
            <a:off x="930600" y="1832062"/>
            <a:ext cx="7282800" cy="2788200"/>
          </a:xfrm>
          <a:prstGeom prst="rect">
            <a:avLst/>
          </a:prstGeom>
        </p:spPr>
        <p:txBody>
          <a:bodyPr spcFirstLastPara="1" wrap="square" lIns="0" tIns="0" rIns="0" bIns="0" anchor="t" anchorCtr="0">
            <a:noAutofit/>
          </a:bodyPr>
          <a:lstStyle/>
          <a:p>
            <a:pPr marL="76200" indent="0" algn="ctr">
              <a:spcBef>
                <a:spcPts val="0"/>
              </a:spcBef>
              <a:buClr>
                <a:schemeClr val="bg1"/>
              </a:buClr>
              <a:buNone/>
            </a:pPr>
            <a:r>
              <a:rPr lang="en-US" sz="2800" dirty="0"/>
              <a:t>If “Thoughts Become Things” is it necessary to take action? </a:t>
            </a:r>
          </a:p>
        </p:txBody>
      </p:sp>
      <p:sp>
        <p:nvSpPr>
          <p:cNvPr id="87" name="Google Shape;87;p17"/>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17</a:t>
            </a:fld>
            <a:endParaRPr/>
          </a:p>
        </p:txBody>
      </p:sp>
    </p:spTree>
    <p:extLst>
      <p:ext uri="{BB962C8B-B14F-4D97-AF65-F5344CB8AC3E}">
        <p14:creationId xmlns:p14="http://schemas.microsoft.com/office/powerpoint/2010/main" val="1043917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18</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US" dirty="0"/>
              <a:t>Taking Action </a:t>
            </a:r>
            <a:endParaRPr dirty="0"/>
          </a:p>
        </p:txBody>
      </p:sp>
      <p:sp>
        <p:nvSpPr>
          <p:cNvPr id="86" name="Google Shape;86;p17"/>
          <p:cNvSpPr txBox="1">
            <a:spLocks noGrp="1"/>
          </p:cNvSpPr>
          <p:nvPr>
            <p:ph type="body" idx="4294967295"/>
          </p:nvPr>
        </p:nvSpPr>
        <p:spPr>
          <a:xfrm>
            <a:off x="834701" y="1416050"/>
            <a:ext cx="7778620" cy="3117850"/>
          </a:xfrm>
          <a:prstGeom prst="rect">
            <a:avLst/>
          </a:prstGeom>
        </p:spPr>
        <p:txBody>
          <a:bodyPr spcFirstLastPara="1" wrap="square" lIns="0" tIns="0" rIns="0" bIns="0" anchor="t" anchorCtr="0">
            <a:noAutofit/>
          </a:bodyPr>
          <a:lstStyle/>
          <a:p>
            <a:pPr lvl="0">
              <a:lnSpc>
                <a:spcPct val="150000"/>
              </a:lnSpc>
              <a:spcBef>
                <a:spcPts val="0"/>
              </a:spcBef>
            </a:pPr>
            <a:r>
              <a:rPr lang="en-US" sz="2200" dirty="0"/>
              <a:t>Taking action is mandatory for creating major life changes. </a:t>
            </a:r>
          </a:p>
          <a:p>
            <a:pPr lvl="0">
              <a:lnSpc>
                <a:spcPct val="150000"/>
              </a:lnSpc>
              <a:spcBef>
                <a:spcPts val="0"/>
              </a:spcBef>
            </a:pPr>
            <a:r>
              <a:rPr lang="en-US" sz="2200" dirty="0"/>
              <a:t>Move in the physical direction of your dreams.</a:t>
            </a:r>
          </a:p>
          <a:p>
            <a:pPr lvl="0">
              <a:lnSpc>
                <a:spcPct val="150000"/>
              </a:lnSpc>
              <a:spcBef>
                <a:spcPts val="0"/>
              </a:spcBef>
            </a:pPr>
            <a:r>
              <a:rPr lang="en-US" sz="2200" dirty="0"/>
              <a:t>Taking action is what creates possibilities, </a:t>
            </a:r>
            <a:r>
              <a:rPr lang="en-US" sz="2200" dirty="0" err="1"/>
              <a:t>synchonicities</a:t>
            </a:r>
            <a:r>
              <a:rPr lang="en-US" sz="2200" dirty="0"/>
              <a:t> and coincidences.</a:t>
            </a:r>
          </a:p>
          <a:p>
            <a:pPr lvl="0">
              <a:lnSpc>
                <a:spcPct val="150000"/>
              </a:lnSpc>
              <a:spcBef>
                <a:spcPts val="0"/>
              </a:spcBef>
            </a:pPr>
            <a:r>
              <a:rPr lang="en-US" sz="2200" dirty="0"/>
              <a:t>You don’t have to know HOW your dream will come true. </a:t>
            </a:r>
          </a:p>
          <a:p>
            <a:pPr marL="76200" lvl="0" indent="0">
              <a:spcBef>
                <a:spcPts val="0"/>
              </a:spcBef>
              <a:buNone/>
            </a:pPr>
            <a:endParaRPr lang="en-US" sz="2200" dirty="0"/>
          </a:p>
        </p:txBody>
      </p:sp>
    </p:spTree>
    <p:extLst>
      <p:ext uri="{BB962C8B-B14F-4D97-AF65-F5344CB8AC3E}">
        <p14:creationId xmlns:p14="http://schemas.microsoft.com/office/powerpoint/2010/main" val="3652961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19</a:t>
            </a:fld>
            <a:endParaRPr/>
          </a:p>
        </p:txBody>
      </p:sp>
      <p:pic>
        <p:nvPicPr>
          <p:cNvPr id="3" name="Picture 2" descr="A picture containing a phone gps">
            <a:extLst>
              <a:ext uri="{FF2B5EF4-FFF2-40B4-BE49-F238E27FC236}">
                <a16:creationId xmlns:a16="http://schemas.microsoft.com/office/drawing/2014/main" id="{40510E22-05FB-F547-96DA-C95F1F8D8ECE}"/>
              </a:ext>
            </a:extLst>
          </p:cNvPr>
          <p:cNvPicPr>
            <a:picLocks noChangeAspect="1"/>
          </p:cNvPicPr>
          <p:nvPr/>
        </p:nvPicPr>
        <p:blipFill>
          <a:blip r:embed="rId3"/>
          <a:stretch>
            <a:fillRect/>
          </a:stretch>
        </p:blipFill>
        <p:spPr>
          <a:xfrm>
            <a:off x="2653329" y="751249"/>
            <a:ext cx="4171950" cy="3497337"/>
          </a:xfrm>
          <a:prstGeom prst="rect">
            <a:avLst/>
          </a:prstGeom>
        </p:spPr>
      </p:pic>
    </p:spTree>
    <p:extLst>
      <p:ext uri="{BB962C8B-B14F-4D97-AF65-F5344CB8AC3E}">
        <p14:creationId xmlns:p14="http://schemas.microsoft.com/office/powerpoint/2010/main" val="963807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 dirty="0"/>
              <a:t>Review </a:t>
            </a:r>
            <a:endParaRPr dirty="0"/>
          </a:p>
        </p:txBody>
      </p:sp>
      <p:sp>
        <p:nvSpPr>
          <p:cNvPr id="86" name="Google Shape;86;p17"/>
          <p:cNvSpPr txBox="1">
            <a:spLocks noGrp="1"/>
          </p:cNvSpPr>
          <p:nvPr>
            <p:ph type="body" idx="1"/>
          </p:nvPr>
        </p:nvSpPr>
        <p:spPr>
          <a:xfrm>
            <a:off x="930600" y="1415684"/>
            <a:ext cx="7596180" cy="3510646"/>
          </a:xfrm>
          <a:prstGeom prst="rect">
            <a:avLst/>
          </a:prstGeom>
        </p:spPr>
        <p:txBody>
          <a:bodyPr spcFirstLastPara="1" wrap="square" lIns="0" tIns="0" rIns="0" bIns="0" anchor="t" anchorCtr="0">
            <a:noAutofit/>
          </a:bodyPr>
          <a:lstStyle/>
          <a:p>
            <a:pPr>
              <a:spcBef>
                <a:spcPts val="0"/>
              </a:spcBef>
            </a:pPr>
            <a:r>
              <a:rPr lang="en-US" sz="1500" b="1" dirty="0"/>
              <a:t>Thoughts Become Things!</a:t>
            </a:r>
            <a:endParaRPr lang="en-US" sz="1500" dirty="0"/>
          </a:p>
          <a:p>
            <a:pPr marL="990600" lvl="2" indent="0">
              <a:buNone/>
            </a:pPr>
            <a:r>
              <a:rPr lang="en-US" sz="1500" dirty="0"/>
              <a:t>Your thoughts are the starting point for any type of change.</a:t>
            </a:r>
          </a:p>
          <a:p>
            <a:pPr>
              <a:spcBef>
                <a:spcPts val="0"/>
              </a:spcBef>
            </a:pPr>
            <a:r>
              <a:rPr lang="en-US" sz="1500" b="1" dirty="0"/>
              <a:t>You Don’t Have To Be Positive 24/7</a:t>
            </a:r>
            <a:endParaRPr lang="en-US" sz="1500" dirty="0"/>
          </a:p>
          <a:p>
            <a:pPr marL="990600" lvl="2" indent="0">
              <a:buNone/>
            </a:pPr>
            <a:r>
              <a:rPr lang="en-US" sz="1500" dirty="0"/>
              <a:t>Flip your thoughts and focus on what you want. </a:t>
            </a:r>
          </a:p>
          <a:p>
            <a:pPr>
              <a:spcBef>
                <a:spcPts val="0"/>
              </a:spcBef>
            </a:pPr>
            <a:r>
              <a:rPr lang="en-US" sz="1500" b="1" dirty="0"/>
              <a:t>Visualize Every Day!</a:t>
            </a:r>
          </a:p>
          <a:p>
            <a:pPr marL="990600" lvl="2" indent="0">
              <a:buNone/>
            </a:pPr>
            <a:r>
              <a:rPr lang="en-US" sz="1500" dirty="0"/>
              <a:t>Get into the details and add in emotions. </a:t>
            </a:r>
          </a:p>
          <a:p>
            <a:pPr>
              <a:spcBef>
                <a:spcPts val="0"/>
              </a:spcBef>
            </a:pPr>
            <a:r>
              <a:rPr lang="en-US" sz="1500" b="1" dirty="0"/>
              <a:t>Your Beliefs Shape Your Thoughts And Therefore Your Life.</a:t>
            </a:r>
          </a:p>
          <a:p>
            <a:pPr marL="990600" lvl="2" indent="0">
              <a:buNone/>
            </a:pPr>
            <a:r>
              <a:rPr lang="en-US" sz="1500" dirty="0"/>
              <a:t>Choose beliefs that serve your dreams. </a:t>
            </a:r>
          </a:p>
          <a:p>
            <a:pPr>
              <a:spcBef>
                <a:spcPts val="0"/>
              </a:spcBef>
            </a:pPr>
            <a:r>
              <a:rPr lang="en-US" sz="1500" b="1" dirty="0"/>
              <a:t>You Can Change Your Beliefs By Changing Your Thoughts, Words, And Actions.</a:t>
            </a:r>
          </a:p>
          <a:p>
            <a:pPr marL="990600" lvl="2" indent="0">
              <a:buNone/>
            </a:pPr>
            <a:r>
              <a:rPr lang="en-US" sz="1500" dirty="0"/>
              <a:t>Discover/notice beliefs that are limiting and install new beliefs </a:t>
            </a:r>
          </a:p>
          <a:p>
            <a:pPr marL="990600" lvl="2" indent="0">
              <a:buNone/>
            </a:pPr>
            <a:r>
              <a:rPr lang="en-US" sz="1500" dirty="0"/>
              <a:t>Act as if they are true. </a:t>
            </a:r>
          </a:p>
        </p:txBody>
      </p:sp>
      <p:sp>
        <p:nvSpPr>
          <p:cNvPr id="87" name="Google Shape;87;p17"/>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a:t>
            </a:fld>
            <a:endParaRPr/>
          </a:p>
        </p:txBody>
      </p:sp>
    </p:spTree>
    <p:extLst>
      <p:ext uri="{BB962C8B-B14F-4D97-AF65-F5344CB8AC3E}">
        <p14:creationId xmlns:p14="http://schemas.microsoft.com/office/powerpoint/2010/main" val="3057830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20</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US" dirty="0"/>
              <a:t>Taking Action </a:t>
            </a:r>
            <a:endParaRPr dirty="0"/>
          </a:p>
        </p:txBody>
      </p:sp>
      <p:sp>
        <p:nvSpPr>
          <p:cNvPr id="86" name="Google Shape;86;p17"/>
          <p:cNvSpPr txBox="1">
            <a:spLocks noGrp="1"/>
          </p:cNvSpPr>
          <p:nvPr>
            <p:ph type="body" idx="4294967295"/>
          </p:nvPr>
        </p:nvSpPr>
        <p:spPr>
          <a:xfrm>
            <a:off x="834701" y="1416050"/>
            <a:ext cx="7778620" cy="3117850"/>
          </a:xfrm>
          <a:prstGeom prst="rect">
            <a:avLst/>
          </a:prstGeom>
        </p:spPr>
        <p:txBody>
          <a:bodyPr spcFirstLastPara="1" wrap="square" lIns="0" tIns="0" rIns="0" bIns="0" anchor="t" anchorCtr="0">
            <a:noAutofit/>
          </a:bodyPr>
          <a:lstStyle/>
          <a:p>
            <a:pPr marL="76200" lvl="0" indent="0">
              <a:spcBef>
                <a:spcPts val="0"/>
              </a:spcBef>
              <a:buNone/>
            </a:pPr>
            <a:r>
              <a:rPr lang="en-US" sz="2800" dirty="0"/>
              <a:t>You only need to take baby steps. Small actions can have big results.</a:t>
            </a:r>
          </a:p>
          <a:p>
            <a:pPr marL="76200" lvl="0" indent="0">
              <a:spcBef>
                <a:spcPts val="0"/>
              </a:spcBef>
              <a:buNone/>
            </a:pPr>
            <a:endParaRPr lang="en-US" sz="2200" dirty="0"/>
          </a:p>
          <a:p>
            <a:pPr marL="76200" lvl="0" indent="0" algn="ctr">
              <a:spcBef>
                <a:spcPts val="0"/>
              </a:spcBef>
              <a:buNone/>
            </a:pPr>
            <a:r>
              <a:rPr lang="en-US" sz="2200" dirty="0"/>
              <a:t>I CAN DO THIS. I WILL DO THIS. I AM DOING THIS. </a:t>
            </a:r>
          </a:p>
        </p:txBody>
      </p:sp>
    </p:spTree>
    <p:extLst>
      <p:ext uri="{BB962C8B-B14F-4D97-AF65-F5344CB8AC3E}">
        <p14:creationId xmlns:p14="http://schemas.microsoft.com/office/powerpoint/2010/main" val="3103022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567610"/>
            <a:ext cx="7282800" cy="364200"/>
          </a:xfrm>
          <a:prstGeom prst="rect">
            <a:avLst/>
          </a:prstGeom>
        </p:spPr>
        <p:txBody>
          <a:bodyPr spcFirstLastPara="1" wrap="square" lIns="0" tIns="0" rIns="0" bIns="0" anchor="b" anchorCtr="0">
            <a:noAutofit/>
          </a:bodyPr>
          <a:lstStyle/>
          <a:p>
            <a:pPr lvl="0"/>
            <a:r>
              <a:rPr lang="en-US" dirty="0"/>
              <a:t>Small actions can lead to big results</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21</a:t>
            </a:fld>
            <a:endParaRPr/>
          </a:p>
        </p:txBody>
      </p:sp>
      <p:pic>
        <p:nvPicPr>
          <p:cNvPr id="4" name="Online Media 3" descr="Domino Chain Reaction (geometric growth in action)">
            <a:hlinkClick r:id="" action="ppaction://media"/>
            <a:extLst>
              <a:ext uri="{FF2B5EF4-FFF2-40B4-BE49-F238E27FC236}">
                <a16:creationId xmlns:a16="http://schemas.microsoft.com/office/drawing/2014/main" id="{78870B4D-2B62-D446-A350-916D4EE7714E}"/>
              </a:ext>
            </a:extLst>
          </p:cNvPr>
          <p:cNvPicPr>
            <a:picLocks noRot="1" noChangeAspect="1"/>
          </p:cNvPicPr>
          <p:nvPr>
            <a:videoFile r:link="rId1"/>
          </p:nvPr>
        </p:nvPicPr>
        <p:blipFill>
          <a:blip r:embed="rId4"/>
          <a:stretch>
            <a:fillRect/>
          </a:stretch>
        </p:blipFill>
        <p:spPr>
          <a:xfrm>
            <a:off x="1573882" y="983472"/>
            <a:ext cx="6358263" cy="3592418"/>
          </a:xfrm>
          <a:prstGeom prst="rect">
            <a:avLst/>
          </a:prstGeom>
        </p:spPr>
      </p:pic>
    </p:spTree>
    <p:extLst>
      <p:ext uri="{BB962C8B-B14F-4D97-AF65-F5344CB8AC3E}">
        <p14:creationId xmlns:p14="http://schemas.microsoft.com/office/powerpoint/2010/main" val="44924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22</a:t>
            </a:fld>
            <a:endParaRPr/>
          </a:p>
        </p:txBody>
      </p:sp>
      <p:sp>
        <p:nvSpPr>
          <p:cNvPr id="85" name="Google Shape;85;p17"/>
          <p:cNvSpPr txBox="1">
            <a:spLocks noGrp="1"/>
          </p:cNvSpPr>
          <p:nvPr>
            <p:ph type="title" idx="4294967295"/>
          </p:nvPr>
        </p:nvSpPr>
        <p:spPr>
          <a:xfrm>
            <a:off x="929951" y="764640"/>
            <a:ext cx="7283450" cy="365125"/>
          </a:xfrm>
          <a:prstGeom prst="rect">
            <a:avLst/>
          </a:prstGeom>
        </p:spPr>
        <p:txBody>
          <a:bodyPr spcFirstLastPara="1" wrap="square" lIns="0" tIns="0" rIns="0" bIns="0" anchor="b" anchorCtr="0">
            <a:noAutofit/>
          </a:bodyPr>
          <a:lstStyle/>
          <a:p>
            <a:pPr lvl="0"/>
            <a:r>
              <a:rPr lang="en-US" dirty="0"/>
              <a:t>Act as If </a:t>
            </a:r>
            <a:endParaRPr dirty="0"/>
          </a:p>
        </p:txBody>
      </p:sp>
      <p:sp>
        <p:nvSpPr>
          <p:cNvPr id="86" name="Google Shape;86;p17"/>
          <p:cNvSpPr txBox="1">
            <a:spLocks noGrp="1"/>
          </p:cNvSpPr>
          <p:nvPr>
            <p:ph type="body" idx="4294967295"/>
          </p:nvPr>
        </p:nvSpPr>
        <p:spPr>
          <a:xfrm>
            <a:off x="834701" y="1416050"/>
            <a:ext cx="7778620" cy="3117850"/>
          </a:xfrm>
          <a:prstGeom prst="rect">
            <a:avLst/>
          </a:prstGeom>
        </p:spPr>
        <p:txBody>
          <a:bodyPr spcFirstLastPara="1" wrap="square" lIns="0" tIns="0" rIns="0" bIns="0" anchor="t" anchorCtr="0">
            <a:noAutofit/>
          </a:bodyPr>
          <a:lstStyle/>
          <a:p>
            <a:pPr marL="76200" lvl="0" indent="0">
              <a:spcBef>
                <a:spcPts val="0"/>
              </a:spcBef>
              <a:buNone/>
            </a:pPr>
            <a:r>
              <a:rPr lang="en-US" sz="2200" dirty="0"/>
              <a:t>One of the fun ways to take action on a dream is to act as if it’s already come true. </a:t>
            </a:r>
          </a:p>
          <a:p>
            <a:pPr marL="76200" lvl="0" indent="0">
              <a:spcBef>
                <a:spcPts val="0"/>
              </a:spcBef>
              <a:buNone/>
            </a:pPr>
            <a:endParaRPr lang="en-US" sz="2200" dirty="0"/>
          </a:p>
          <a:p>
            <a:pPr marL="76200" lvl="0" indent="0" algn="ctr">
              <a:spcBef>
                <a:spcPts val="0"/>
              </a:spcBef>
              <a:buNone/>
            </a:pPr>
            <a:r>
              <a:rPr lang="en-US" sz="2200" dirty="0"/>
              <a:t>What could you do?  </a:t>
            </a:r>
          </a:p>
        </p:txBody>
      </p:sp>
    </p:spTree>
    <p:extLst>
      <p:ext uri="{BB962C8B-B14F-4D97-AF65-F5344CB8AC3E}">
        <p14:creationId xmlns:p14="http://schemas.microsoft.com/office/powerpoint/2010/main" val="2553184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US" dirty="0">
                <a:latin typeface="Lato" panose="020F0502020204030203" pitchFamily="34" charset="0"/>
                <a:ea typeface="Lato" panose="020F0502020204030203" pitchFamily="34" charset="0"/>
                <a:cs typeface="Lato" panose="020F0502020204030203" pitchFamily="34" charset="0"/>
              </a:rPr>
              <a:t>Your Three Dreams/Goals</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23</a:t>
            </a:fld>
            <a:endParaRPr/>
          </a:p>
        </p:txBody>
      </p:sp>
      <p:pic>
        <p:nvPicPr>
          <p:cNvPr id="3" name="Picture 2" descr="a book ">
            <a:extLst>
              <a:ext uri="{FF2B5EF4-FFF2-40B4-BE49-F238E27FC236}">
                <a16:creationId xmlns:a16="http://schemas.microsoft.com/office/drawing/2014/main" id="{29C9A21D-CDC3-034A-AB86-2ED9D50C44D5}"/>
              </a:ext>
            </a:extLst>
          </p:cNvPr>
          <p:cNvPicPr>
            <a:picLocks noChangeAspect="1"/>
          </p:cNvPicPr>
          <p:nvPr/>
        </p:nvPicPr>
        <p:blipFill>
          <a:blip r:embed="rId3"/>
          <a:stretch>
            <a:fillRect/>
          </a:stretch>
        </p:blipFill>
        <p:spPr>
          <a:xfrm>
            <a:off x="1012243" y="2642974"/>
            <a:ext cx="1694754" cy="1694754"/>
          </a:xfrm>
          <a:prstGeom prst="rect">
            <a:avLst/>
          </a:prstGeom>
        </p:spPr>
      </p:pic>
      <p:pic>
        <p:nvPicPr>
          <p:cNvPr id="4" name="Picture 3" descr="couple silhouette holding hands outside">
            <a:extLst>
              <a:ext uri="{FF2B5EF4-FFF2-40B4-BE49-F238E27FC236}">
                <a16:creationId xmlns:a16="http://schemas.microsoft.com/office/drawing/2014/main" id="{EE243C04-CF1A-9141-BBAE-D356E42C0D91}"/>
              </a:ext>
            </a:extLst>
          </p:cNvPr>
          <p:cNvPicPr>
            <a:picLocks noChangeAspect="1"/>
          </p:cNvPicPr>
          <p:nvPr/>
        </p:nvPicPr>
        <p:blipFill>
          <a:blip r:embed="rId4"/>
          <a:stretch>
            <a:fillRect/>
          </a:stretch>
        </p:blipFill>
        <p:spPr>
          <a:xfrm>
            <a:off x="3483012" y="2571750"/>
            <a:ext cx="1765978" cy="1765978"/>
          </a:xfrm>
          <a:prstGeom prst="rect">
            <a:avLst/>
          </a:prstGeom>
        </p:spPr>
      </p:pic>
      <p:pic>
        <p:nvPicPr>
          <p:cNvPr id="6" name="Picture 5" descr="palm tree on a tropical beach with water in the background">
            <a:extLst>
              <a:ext uri="{FF2B5EF4-FFF2-40B4-BE49-F238E27FC236}">
                <a16:creationId xmlns:a16="http://schemas.microsoft.com/office/drawing/2014/main" id="{8423B91B-C21D-104A-B2D9-05AF4EBC8B5A}"/>
              </a:ext>
            </a:extLst>
          </p:cNvPr>
          <p:cNvPicPr>
            <a:picLocks noChangeAspect="1"/>
          </p:cNvPicPr>
          <p:nvPr/>
        </p:nvPicPr>
        <p:blipFill>
          <a:blip r:embed="rId5"/>
          <a:stretch>
            <a:fillRect/>
          </a:stretch>
        </p:blipFill>
        <p:spPr>
          <a:xfrm>
            <a:off x="6106648" y="2627072"/>
            <a:ext cx="1584110" cy="1584110"/>
          </a:xfrm>
          <a:prstGeom prst="rect">
            <a:avLst/>
          </a:prstGeom>
        </p:spPr>
      </p:pic>
      <p:sp>
        <p:nvSpPr>
          <p:cNvPr id="2" name="TextBox 1">
            <a:extLst>
              <a:ext uri="{FF2B5EF4-FFF2-40B4-BE49-F238E27FC236}">
                <a16:creationId xmlns:a16="http://schemas.microsoft.com/office/drawing/2014/main" id="{65C3AAFB-47C3-D24C-979F-A51E6178E730}"/>
              </a:ext>
            </a:extLst>
          </p:cNvPr>
          <p:cNvSpPr txBox="1"/>
          <p:nvPr/>
        </p:nvSpPr>
        <p:spPr>
          <a:xfrm>
            <a:off x="1081703" y="1715763"/>
            <a:ext cx="6980593" cy="461665"/>
          </a:xfrm>
          <a:prstGeom prst="rect">
            <a:avLst/>
          </a:prstGeom>
          <a:noFill/>
        </p:spPr>
        <p:txBody>
          <a:bodyPr wrap="square" rtlCol="0">
            <a:spAutoFit/>
          </a:bodyPr>
          <a:lstStyle/>
          <a:p>
            <a:pPr algn="ctr"/>
            <a:r>
              <a:rPr lang="en-US" sz="2400" dirty="0">
                <a:solidFill>
                  <a:srgbClr val="FFFFFF"/>
                </a:solidFill>
                <a:latin typeface="Ubuntu Light"/>
                <a:sym typeface="Ubuntu Light"/>
              </a:rPr>
              <a:t>Take Baby Steps!  </a:t>
            </a:r>
            <a:endParaRPr lang="en-US" sz="2400" dirty="0"/>
          </a:p>
        </p:txBody>
      </p:sp>
    </p:spTree>
    <p:extLst>
      <p:ext uri="{BB962C8B-B14F-4D97-AF65-F5344CB8AC3E}">
        <p14:creationId xmlns:p14="http://schemas.microsoft.com/office/powerpoint/2010/main" val="3055403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Shape 136"/>
        <p:cNvGrpSpPr/>
        <p:nvPr/>
      </p:nvGrpSpPr>
      <p:grpSpPr>
        <a:xfrm>
          <a:off x="0" y="0"/>
          <a:ext cx="0" cy="0"/>
          <a:chOff x="0" y="0"/>
          <a:chExt cx="0" cy="0"/>
        </a:xfrm>
      </p:grpSpPr>
      <p:sp>
        <p:nvSpPr>
          <p:cNvPr id="137" name="Google Shape;137;p22"/>
          <p:cNvSpPr txBox="1">
            <a:spLocks noGrp="1"/>
          </p:cNvSpPr>
          <p:nvPr>
            <p:ph type="title" idx="4294967295"/>
          </p:nvPr>
        </p:nvSpPr>
        <p:spPr>
          <a:xfrm>
            <a:off x="898815" y="986270"/>
            <a:ext cx="7314586" cy="3357129"/>
          </a:xfrm>
          <a:prstGeom prst="rect">
            <a:avLst/>
          </a:prstGeom>
        </p:spPr>
        <p:txBody>
          <a:bodyPr spcFirstLastPara="1" wrap="square" lIns="0" tIns="0" rIns="0" bIns="0" anchor="t" anchorCtr="0">
            <a:noAutofit/>
          </a:bodyPr>
          <a:lstStyle/>
          <a:p>
            <a:pPr lvl="0" algn="ctr">
              <a:lnSpc>
                <a:spcPts val="2600"/>
              </a:lnSpc>
            </a:pPr>
            <a:r>
              <a:rPr lang="en-US" sz="2000" b="0" dirty="0"/>
              <a:t>The one thing that famous authors, world class </a:t>
            </a:r>
            <a:r>
              <a:rPr lang="en-US" sz="2000" b="0" dirty="0" err="1"/>
              <a:t>atheletes</a:t>
            </a:r>
            <a:r>
              <a:rPr lang="en-US" sz="2000" b="0" dirty="0"/>
              <a:t>, business tycoons, singers, actors, and celebrated achievers, in any field have in common is that they all began their journeys when they were none of those things. Yet, still, they began their journeys. 		</a:t>
            </a:r>
            <a:br>
              <a:rPr lang="en-US" sz="2000" b="0" dirty="0"/>
            </a:br>
            <a:r>
              <a:rPr lang="en-US" sz="2000" b="0" dirty="0"/>
              <a:t>		</a:t>
            </a:r>
            <a:br>
              <a:rPr lang="en-US" sz="2000" b="0" dirty="0"/>
            </a:br>
            <a:r>
              <a:rPr lang="en-US" sz="2000" b="0" dirty="0"/>
              <a:t>You are so poised for greatness</a:t>
            </a:r>
            <a:br>
              <a:rPr lang="en-US" sz="2000" b="0" dirty="0"/>
            </a:br>
            <a:r>
              <a:rPr lang="en-US" sz="2000" b="0" i="1" dirty="0"/>
              <a:t>The Universe </a:t>
            </a:r>
          </a:p>
        </p:txBody>
      </p:sp>
      <p:sp>
        <p:nvSpPr>
          <p:cNvPr id="138" name="Google Shape;138;p22"/>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US" dirty="0"/>
              <a:t>Have you ever?</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25</a:t>
            </a:fld>
            <a:endParaRPr/>
          </a:p>
        </p:txBody>
      </p:sp>
      <p:pic>
        <p:nvPicPr>
          <p:cNvPr id="4" name="Picture 3" descr="A group of hands raised&#10;&#10;Description automatically generated with low confidence">
            <a:extLst>
              <a:ext uri="{FF2B5EF4-FFF2-40B4-BE49-F238E27FC236}">
                <a16:creationId xmlns:a16="http://schemas.microsoft.com/office/drawing/2014/main" id="{013F5697-B72B-3245-87F6-64FDA215C879}"/>
              </a:ext>
            </a:extLst>
          </p:cNvPr>
          <p:cNvPicPr>
            <a:picLocks noChangeAspect="1"/>
          </p:cNvPicPr>
          <p:nvPr/>
        </p:nvPicPr>
        <p:blipFill>
          <a:blip r:embed="rId3"/>
          <a:stretch>
            <a:fillRect/>
          </a:stretch>
        </p:blipFill>
        <p:spPr>
          <a:xfrm>
            <a:off x="363557" y="330506"/>
            <a:ext cx="9144000" cy="5143500"/>
          </a:xfrm>
          <a:prstGeom prst="rect">
            <a:avLst/>
          </a:prstGeom>
        </p:spPr>
      </p:pic>
    </p:spTree>
    <p:extLst>
      <p:ext uri="{BB962C8B-B14F-4D97-AF65-F5344CB8AC3E}">
        <p14:creationId xmlns:p14="http://schemas.microsoft.com/office/powerpoint/2010/main" val="447959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930600" y="644699"/>
            <a:ext cx="7282800" cy="364200"/>
          </a:xfrm>
          <a:prstGeom prst="rect">
            <a:avLst/>
          </a:prstGeom>
        </p:spPr>
        <p:txBody>
          <a:bodyPr spcFirstLastPara="1" wrap="square" lIns="0" tIns="0" rIns="0" bIns="0" anchor="b" anchorCtr="0">
            <a:noAutofit/>
          </a:bodyPr>
          <a:lstStyle/>
          <a:p>
            <a:pPr lvl="0"/>
            <a:r>
              <a:rPr lang="en-US" dirty="0"/>
              <a:t>Instincts and Hunches </a:t>
            </a:r>
            <a:endParaRPr dirty="0"/>
          </a:p>
        </p:txBody>
      </p:sp>
      <p:sp>
        <p:nvSpPr>
          <p:cNvPr id="86" name="Google Shape;86;p17"/>
          <p:cNvSpPr txBox="1">
            <a:spLocks noGrp="1"/>
          </p:cNvSpPr>
          <p:nvPr>
            <p:ph type="body" idx="1"/>
          </p:nvPr>
        </p:nvSpPr>
        <p:spPr>
          <a:xfrm>
            <a:off x="930600" y="1234641"/>
            <a:ext cx="7282800" cy="3264159"/>
          </a:xfrm>
          <a:prstGeom prst="rect">
            <a:avLst/>
          </a:prstGeom>
        </p:spPr>
        <p:txBody>
          <a:bodyPr spcFirstLastPara="1" wrap="square" lIns="0" tIns="0" rIns="0" bIns="0" anchor="t" anchorCtr="0">
            <a:noAutofit/>
          </a:bodyPr>
          <a:lstStyle/>
          <a:p>
            <a:pPr lvl="0">
              <a:lnSpc>
                <a:spcPct val="150000"/>
              </a:lnSpc>
              <a:spcBef>
                <a:spcPts val="0"/>
              </a:spcBef>
            </a:pPr>
            <a:r>
              <a:rPr lang="en-US" dirty="0"/>
              <a:t>Instincts and hunches come from our higher spiritual selves.</a:t>
            </a:r>
          </a:p>
          <a:p>
            <a:pPr lvl="0">
              <a:lnSpc>
                <a:spcPct val="150000"/>
              </a:lnSpc>
              <a:spcBef>
                <a:spcPts val="0"/>
              </a:spcBef>
            </a:pPr>
            <a:r>
              <a:rPr lang="en-US" dirty="0"/>
              <a:t>We all have a connection to our inner senses that provide insight, wisdom and gut feelings.</a:t>
            </a:r>
          </a:p>
          <a:p>
            <a:pPr lvl="0">
              <a:lnSpc>
                <a:spcPct val="150000"/>
              </a:lnSpc>
              <a:spcBef>
                <a:spcPts val="0"/>
              </a:spcBef>
            </a:pPr>
            <a:r>
              <a:rPr lang="en-US" dirty="0"/>
              <a:t>These instincts reveal the truth about our life experiences.</a:t>
            </a:r>
          </a:p>
        </p:txBody>
      </p:sp>
      <p:sp>
        <p:nvSpPr>
          <p:cNvPr id="87" name="Google Shape;87;p17"/>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26</a:t>
            </a:fld>
            <a:endParaRPr/>
          </a:p>
        </p:txBody>
      </p:sp>
    </p:spTree>
    <p:extLst>
      <p:ext uri="{BB962C8B-B14F-4D97-AF65-F5344CB8AC3E}">
        <p14:creationId xmlns:p14="http://schemas.microsoft.com/office/powerpoint/2010/main" val="253432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title" idx="4294967295"/>
          </p:nvPr>
        </p:nvSpPr>
        <p:spPr>
          <a:xfrm>
            <a:off x="1131465" y="1001653"/>
            <a:ext cx="7314586" cy="3484083"/>
          </a:xfrm>
          <a:prstGeom prst="rect">
            <a:avLst/>
          </a:prstGeom>
        </p:spPr>
        <p:txBody>
          <a:bodyPr spcFirstLastPara="1" wrap="square" lIns="0" tIns="0" rIns="0" bIns="0" anchor="t" anchorCtr="0">
            <a:noAutofit/>
          </a:bodyPr>
          <a:lstStyle/>
          <a:p>
            <a:pPr algn="ctr"/>
            <a:r>
              <a:rPr lang="en-US" sz="2400" b="0" dirty="0"/>
              <a:t>Bees can fly 12 miles without getting lost. Albatrosses 25,000 miles and flying insects without eyes have no trouble whatsoever finding their soul mates.</a:t>
            </a:r>
            <a:br>
              <a:rPr lang="en-US" sz="2400" b="0" dirty="0"/>
            </a:br>
            <a:r>
              <a:rPr lang="en-US" sz="2400" b="0" dirty="0"/>
              <a:t>Imagine what I can do for you when you listen to the voice within. </a:t>
            </a:r>
            <a:br>
              <a:rPr lang="en-US" sz="2400" b="0" dirty="0"/>
            </a:br>
            <a:r>
              <a:rPr lang="en-US" sz="2400" b="0" i="1" dirty="0"/>
              <a:t>The Universe </a:t>
            </a:r>
            <a:br>
              <a:rPr lang="en-US" sz="2400" b="0" i="1" dirty="0"/>
            </a:br>
            <a:br>
              <a:rPr lang="en-US" sz="2400" b="0" dirty="0"/>
            </a:br>
            <a:r>
              <a:rPr lang="en-US" sz="2400" b="0" dirty="0"/>
              <a:t>P.S. Voice, not voices. </a:t>
            </a:r>
            <a:br>
              <a:rPr lang="en-US" sz="2000" b="0" dirty="0"/>
            </a:br>
            <a:br>
              <a:rPr lang="en-US" sz="2000" dirty="0"/>
            </a:br>
            <a:endParaRPr lang="en-US" sz="2000" b="0" i="1" dirty="0"/>
          </a:p>
        </p:txBody>
      </p:sp>
      <p:sp>
        <p:nvSpPr>
          <p:cNvPr id="138" name="Google Shape;138;p22"/>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27</a:t>
            </a:fld>
            <a:endParaRPr/>
          </a:p>
        </p:txBody>
      </p:sp>
    </p:spTree>
    <p:extLst>
      <p:ext uri="{BB962C8B-B14F-4D97-AF65-F5344CB8AC3E}">
        <p14:creationId xmlns:p14="http://schemas.microsoft.com/office/powerpoint/2010/main" val="708011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28</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US" dirty="0"/>
              <a:t>Dreams and Desires</a:t>
            </a:r>
            <a:endParaRPr dirty="0"/>
          </a:p>
        </p:txBody>
      </p:sp>
      <p:sp>
        <p:nvSpPr>
          <p:cNvPr id="86" name="Google Shape;86;p17"/>
          <p:cNvSpPr txBox="1">
            <a:spLocks noGrp="1"/>
          </p:cNvSpPr>
          <p:nvPr>
            <p:ph type="body" idx="4294967295"/>
          </p:nvPr>
        </p:nvSpPr>
        <p:spPr>
          <a:xfrm>
            <a:off x="834701" y="1416050"/>
            <a:ext cx="7283450" cy="2787650"/>
          </a:xfrm>
          <a:prstGeom prst="rect">
            <a:avLst/>
          </a:prstGeom>
        </p:spPr>
        <p:txBody>
          <a:bodyPr spcFirstLastPara="1" wrap="square" lIns="0" tIns="0" rIns="0" bIns="0" anchor="t" anchorCtr="0">
            <a:noAutofit/>
          </a:bodyPr>
          <a:lstStyle/>
          <a:p>
            <a:pPr lvl="0">
              <a:lnSpc>
                <a:spcPct val="150000"/>
              </a:lnSpc>
              <a:spcBef>
                <a:spcPts val="0"/>
              </a:spcBef>
            </a:pPr>
            <a:r>
              <a:rPr lang="en-US" dirty="0"/>
              <a:t>Our dreams and desires are windows into the future. </a:t>
            </a:r>
          </a:p>
          <a:p>
            <a:pPr lvl="0">
              <a:lnSpc>
                <a:spcPct val="150000"/>
              </a:lnSpc>
              <a:spcBef>
                <a:spcPts val="0"/>
              </a:spcBef>
            </a:pPr>
            <a:r>
              <a:rPr lang="en-US" dirty="0"/>
              <a:t>Our deepest desires also benefits others.</a:t>
            </a:r>
          </a:p>
          <a:p>
            <a:pPr lvl="0">
              <a:lnSpc>
                <a:spcPct val="150000"/>
              </a:lnSpc>
              <a:spcBef>
                <a:spcPts val="0"/>
              </a:spcBef>
            </a:pPr>
            <a:r>
              <a:rPr lang="en-US" dirty="0"/>
              <a:t>We all have inner senses that guide us toward our most </a:t>
            </a:r>
            <a:r>
              <a:rPr lang="en-US" dirty="0" err="1"/>
              <a:t>fullfilling</a:t>
            </a:r>
            <a:r>
              <a:rPr lang="en-US" dirty="0"/>
              <a:t> path.</a:t>
            </a:r>
          </a:p>
        </p:txBody>
      </p:sp>
    </p:spTree>
    <p:extLst>
      <p:ext uri="{BB962C8B-B14F-4D97-AF65-F5344CB8AC3E}">
        <p14:creationId xmlns:p14="http://schemas.microsoft.com/office/powerpoint/2010/main" val="4066562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29</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 dirty="0"/>
              <a:t>Workbook Exercise Page 60</a:t>
            </a:r>
            <a:endParaRPr dirty="0"/>
          </a:p>
        </p:txBody>
      </p:sp>
      <p:pic>
        <p:nvPicPr>
          <p:cNvPr id="4" name="Picture 3">
            <a:extLst>
              <a:ext uri="{FF2B5EF4-FFF2-40B4-BE49-F238E27FC236}">
                <a16:creationId xmlns:a16="http://schemas.microsoft.com/office/drawing/2014/main" id="{D357C981-2B0E-C347-9F90-995851FE558E}"/>
              </a:ext>
            </a:extLst>
          </p:cNvPr>
          <p:cNvPicPr>
            <a:picLocks noChangeAspect="1"/>
          </p:cNvPicPr>
          <p:nvPr/>
        </p:nvPicPr>
        <p:blipFill>
          <a:blip r:embed="rId3"/>
          <a:stretch>
            <a:fillRect/>
          </a:stretch>
        </p:blipFill>
        <p:spPr>
          <a:xfrm>
            <a:off x="3570930" y="1467387"/>
            <a:ext cx="2167605" cy="2883824"/>
          </a:xfrm>
          <a:prstGeom prst="rect">
            <a:avLst/>
          </a:prstGeom>
        </p:spPr>
      </p:pic>
    </p:spTree>
    <p:extLst>
      <p:ext uri="{BB962C8B-B14F-4D97-AF65-F5344CB8AC3E}">
        <p14:creationId xmlns:p14="http://schemas.microsoft.com/office/powerpoint/2010/main" val="3538643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ctrTitle" idx="4294967295"/>
          </p:nvPr>
        </p:nvSpPr>
        <p:spPr>
          <a:xfrm>
            <a:off x="752475" y="935309"/>
            <a:ext cx="4012161" cy="1410564"/>
          </a:xfrm>
          <a:prstGeom prst="rect">
            <a:avLst/>
          </a:prstGeom>
        </p:spPr>
        <p:txBody>
          <a:bodyPr spcFirstLastPara="1" wrap="square" lIns="0" tIns="0" rIns="0" bIns="0" anchor="b" anchorCtr="0">
            <a:noAutofit/>
          </a:bodyPr>
          <a:lstStyle/>
          <a:p>
            <a:pPr lvl="0"/>
            <a:r>
              <a:rPr lang="en-US" sz="4800" dirty="0"/>
              <a:t>Celebrations and Shares!</a:t>
            </a:r>
            <a:endParaRPr sz="4800" dirty="0"/>
          </a:p>
        </p:txBody>
      </p:sp>
      <p:sp>
        <p:nvSpPr>
          <p:cNvPr id="66" name="Google Shape;66;p14"/>
          <p:cNvSpPr txBox="1">
            <a:spLocks noGrp="1"/>
          </p:cNvSpPr>
          <p:nvPr>
            <p:ph type="subTitle" idx="4294967295"/>
          </p:nvPr>
        </p:nvSpPr>
        <p:spPr>
          <a:xfrm>
            <a:off x="752475" y="2724149"/>
            <a:ext cx="3914775" cy="1936853"/>
          </a:xfrm>
          <a:prstGeom prst="rect">
            <a:avLst/>
          </a:prstGeom>
        </p:spPr>
        <p:txBody>
          <a:bodyPr spcFirstLastPara="1" wrap="square" lIns="0" tIns="0" rIns="0" bIns="0" anchor="t" anchorCtr="0">
            <a:noAutofit/>
          </a:bodyPr>
          <a:lstStyle/>
          <a:p>
            <a:pPr marL="285750" indent="-285750"/>
            <a:r>
              <a:rPr lang="en-US" sz="1800" b="1" dirty="0"/>
              <a:t>What celebrations or good news do you have since last week? </a:t>
            </a:r>
          </a:p>
          <a:p>
            <a:pPr marL="285750" indent="-285750"/>
            <a:r>
              <a:rPr lang="en-US" sz="1800" b="1" dirty="0"/>
              <a:t>What did you notice about your thoughts? </a:t>
            </a:r>
          </a:p>
          <a:p>
            <a:pPr marL="285750" indent="-285750"/>
            <a:endParaRPr lang="en-US" sz="1800" b="1" dirty="0"/>
          </a:p>
        </p:txBody>
      </p:sp>
      <p:sp>
        <p:nvSpPr>
          <p:cNvPr id="68" name="Google Shape;68;p14"/>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3</a:t>
            </a:fld>
            <a:endParaRPr/>
          </a:p>
        </p:txBody>
      </p:sp>
      <p:pic>
        <p:nvPicPr>
          <p:cNvPr id="4" name="Picture 3" descr="A close up of a goat&#10;&#10;Description automatically generated with low confidence">
            <a:extLst>
              <a:ext uri="{FF2B5EF4-FFF2-40B4-BE49-F238E27FC236}">
                <a16:creationId xmlns:a16="http://schemas.microsoft.com/office/drawing/2014/main" id="{F2B2F092-8703-234F-8F55-17E0755978AA}"/>
              </a:ext>
            </a:extLst>
          </p:cNvPr>
          <p:cNvPicPr>
            <a:picLocks noChangeAspect="1"/>
          </p:cNvPicPr>
          <p:nvPr/>
        </p:nvPicPr>
        <p:blipFill>
          <a:blip r:embed="rId3"/>
          <a:stretch>
            <a:fillRect/>
          </a:stretch>
        </p:blipFill>
        <p:spPr>
          <a:xfrm>
            <a:off x="4572000" y="325998"/>
            <a:ext cx="2635117" cy="2209013"/>
          </a:xfrm>
          <a:prstGeom prst="rect">
            <a:avLst/>
          </a:prstGeom>
        </p:spPr>
      </p:pic>
      <p:pic>
        <p:nvPicPr>
          <p:cNvPr id="6" name="Picture 5" descr="A person jumping in the air&#10;&#10;Description automatically generated with medium confidence">
            <a:extLst>
              <a:ext uri="{FF2B5EF4-FFF2-40B4-BE49-F238E27FC236}">
                <a16:creationId xmlns:a16="http://schemas.microsoft.com/office/drawing/2014/main" id="{FF0953F0-84C9-A342-A9FB-C85F43752988}"/>
              </a:ext>
            </a:extLst>
          </p:cNvPr>
          <p:cNvPicPr>
            <a:picLocks noChangeAspect="1"/>
          </p:cNvPicPr>
          <p:nvPr/>
        </p:nvPicPr>
        <p:blipFill>
          <a:blip r:embed="rId4"/>
          <a:stretch>
            <a:fillRect/>
          </a:stretch>
        </p:blipFill>
        <p:spPr>
          <a:xfrm>
            <a:off x="6182311" y="2643624"/>
            <a:ext cx="2406517" cy="201737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US" dirty="0"/>
              <a:t>Moving into the Fast Lane </a:t>
            </a:r>
            <a:endParaRPr dirty="0"/>
          </a:p>
        </p:txBody>
      </p:sp>
      <p:sp>
        <p:nvSpPr>
          <p:cNvPr id="86" name="Google Shape;86;p17"/>
          <p:cNvSpPr txBox="1">
            <a:spLocks noGrp="1"/>
          </p:cNvSpPr>
          <p:nvPr>
            <p:ph type="body" idx="1"/>
          </p:nvPr>
        </p:nvSpPr>
        <p:spPr>
          <a:xfrm>
            <a:off x="930600" y="1415684"/>
            <a:ext cx="7447590" cy="2788200"/>
          </a:xfrm>
          <a:prstGeom prst="rect">
            <a:avLst/>
          </a:prstGeom>
        </p:spPr>
        <p:txBody>
          <a:bodyPr spcFirstLastPara="1" wrap="square" lIns="0" tIns="0" rIns="0" bIns="0" anchor="t" anchorCtr="0">
            <a:noAutofit/>
          </a:bodyPr>
          <a:lstStyle/>
          <a:p>
            <a:pPr lvl="0">
              <a:spcBef>
                <a:spcPts val="0"/>
              </a:spcBef>
            </a:pPr>
            <a:r>
              <a:rPr lang="en-US" dirty="0"/>
              <a:t>Be yourself..</a:t>
            </a:r>
          </a:p>
          <a:p>
            <a:pPr lvl="0">
              <a:spcBef>
                <a:spcPts val="0"/>
              </a:spcBef>
            </a:pPr>
            <a:r>
              <a:rPr lang="en-US" dirty="0"/>
              <a:t>Practice feeling and expressing gratitude for what you appreciate in your life.</a:t>
            </a:r>
          </a:p>
          <a:p>
            <a:pPr fontAlgn="base"/>
            <a:r>
              <a:rPr lang="en-US" dirty="0"/>
              <a:t> Follow the fun and fulfillment.</a:t>
            </a:r>
          </a:p>
          <a:p>
            <a:pPr fontAlgn="base"/>
            <a:r>
              <a:rPr lang="en-US" dirty="0"/>
              <a:t>Begin. Take baby steps. Try things out. </a:t>
            </a:r>
          </a:p>
          <a:p>
            <a:pPr fontAlgn="base"/>
            <a:endParaRPr lang="en-US" dirty="0"/>
          </a:p>
          <a:p>
            <a:pPr fontAlgn="base"/>
            <a:endParaRPr lang="en-US" dirty="0"/>
          </a:p>
          <a:p>
            <a:pPr lvl="0">
              <a:spcBef>
                <a:spcPts val="0"/>
              </a:spcBef>
            </a:pPr>
            <a:endParaRPr lang="en-US" dirty="0"/>
          </a:p>
          <a:p>
            <a:pPr marL="76200" lvl="0" indent="0">
              <a:spcBef>
                <a:spcPts val="0"/>
              </a:spcBef>
              <a:buNone/>
            </a:pPr>
            <a:r>
              <a:rPr lang="en-US" sz="1600" b="1" dirty="0"/>
              <a:t>Beliefs→ Thoughts→ Words/Decisions/</a:t>
            </a:r>
            <a:r>
              <a:rPr lang="en-US" sz="1600" b="1" dirty="0" err="1"/>
              <a:t>Actions→Things</a:t>
            </a:r>
            <a:r>
              <a:rPr lang="en-US" sz="1600" b="1" dirty="0"/>
              <a:t> (Life Experiences)</a:t>
            </a:r>
          </a:p>
        </p:txBody>
      </p:sp>
      <p:sp>
        <p:nvSpPr>
          <p:cNvPr id="87" name="Google Shape;87;p17"/>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30</a:t>
            </a:fld>
            <a:endParaRPr/>
          </a:p>
        </p:txBody>
      </p:sp>
    </p:spTree>
    <p:extLst>
      <p:ext uri="{BB962C8B-B14F-4D97-AF65-F5344CB8AC3E}">
        <p14:creationId xmlns:p14="http://schemas.microsoft.com/office/powerpoint/2010/main" val="4033721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31</a:t>
            </a:fld>
            <a:endParaRPr/>
          </a:p>
        </p:txBody>
      </p:sp>
      <p:sp>
        <p:nvSpPr>
          <p:cNvPr id="85" name="Google Shape;85;p17"/>
          <p:cNvSpPr txBox="1">
            <a:spLocks noGrp="1"/>
          </p:cNvSpPr>
          <p:nvPr>
            <p:ph type="title" idx="4294967295"/>
          </p:nvPr>
        </p:nvSpPr>
        <p:spPr>
          <a:xfrm>
            <a:off x="930275" y="709555"/>
            <a:ext cx="7283450" cy="365125"/>
          </a:xfrm>
          <a:prstGeom prst="rect">
            <a:avLst/>
          </a:prstGeom>
        </p:spPr>
        <p:txBody>
          <a:bodyPr spcFirstLastPara="1" wrap="square" lIns="0" tIns="0" rIns="0" bIns="0" anchor="b" anchorCtr="0">
            <a:noAutofit/>
          </a:bodyPr>
          <a:lstStyle/>
          <a:p>
            <a:pPr lvl="0"/>
            <a:r>
              <a:rPr lang="en" dirty="0">
                <a:latin typeface="Lato"/>
                <a:ea typeface="Lato"/>
                <a:cs typeface="Lato"/>
                <a:sym typeface="Lato"/>
              </a:rPr>
              <a:t>Optional Activation Homework </a:t>
            </a:r>
            <a:endParaRPr dirty="0"/>
          </a:p>
        </p:txBody>
      </p:sp>
      <p:sp>
        <p:nvSpPr>
          <p:cNvPr id="86" name="Google Shape;86;p17"/>
          <p:cNvSpPr txBox="1">
            <a:spLocks noGrp="1"/>
          </p:cNvSpPr>
          <p:nvPr>
            <p:ph type="body" idx="4294967295"/>
          </p:nvPr>
        </p:nvSpPr>
        <p:spPr>
          <a:xfrm>
            <a:off x="929951" y="1214396"/>
            <a:ext cx="7283450" cy="3508490"/>
          </a:xfrm>
          <a:prstGeom prst="rect">
            <a:avLst/>
          </a:prstGeom>
        </p:spPr>
        <p:txBody>
          <a:bodyPr spcFirstLastPara="1" wrap="square" lIns="0" tIns="0" rIns="0" bIns="0" anchor="t" anchorCtr="0">
            <a:noAutofit/>
          </a:bodyPr>
          <a:lstStyle/>
          <a:p>
            <a:pPr marL="533400" lvl="0" indent="-457200">
              <a:spcBef>
                <a:spcPts val="0"/>
              </a:spcBef>
              <a:buFont typeface="+mj-lt"/>
              <a:buAutoNum type="arabicPeriod"/>
            </a:pPr>
            <a:r>
              <a:rPr lang="en-US" dirty="0"/>
              <a:t>Practice visualizing your dreams and flipping your thoughts.</a:t>
            </a:r>
          </a:p>
          <a:p>
            <a:pPr marL="76200" indent="0" fontAlgn="base">
              <a:buNone/>
            </a:pPr>
            <a:r>
              <a:rPr lang="en-US" dirty="0"/>
              <a:t>2. Pay attention to your feelings to understand their source. Shift the unpleasant ones.</a:t>
            </a:r>
          </a:p>
          <a:p>
            <a:pPr marL="76200" indent="0" fontAlgn="base">
              <a:buNone/>
            </a:pPr>
            <a:r>
              <a:rPr lang="en-US" dirty="0"/>
              <a:t>3. Begin taking baby steps and </a:t>
            </a:r>
            <a:r>
              <a:rPr lang="en-US" i="1" dirty="0"/>
              <a:t>acting as if</a:t>
            </a:r>
            <a:r>
              <a:rPr lang="en-US" dirty="0"/>
              <a:t>. </a:t>
            </a:r>
          </a:p>
          <a:p>
            <a:pPr marL="76200" indent="0" fontAlgn="base">
              <a:buNone/>
            </a:pPr>
            <a:r>
              <a:rPr lang="en-US" dirty="0"/>
              <a:t>4. Practice listening and trusting your intuition.</a:t>
            </a:r>
          </a:p>
          <a:p>
            <a:pPr marL="76200" indent="0" fontAlgn="base">
              <a:buNone/>
            </a:pPr>
            <a:r>
              <a:rPr lang="en-US" dirty="0"/>
              <a:t>5. Read through chapters 3-5 of the workbook.</a:t>
            </a:r>
          </a:p>
        </p:txBody>
      </p:sp>
    </p:spTree>
    <p:extLst>
      <p:ext uri="{BB962C8B-B14F-4D97-AF65-F5344CB8AC3E}">
        <p14:creationId xmlns:p14="http://schemas.microsoft.com/office/powerpoint/2010/main" val="22700598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body" idx="1"/>
          </p:nvPr>
        </p:nvSpPr>
        <p:spPr>
          <a:xfrm>
            <a:off x="1018736" y="939750"/>
            <a:ext cx="7282800" cy="3264000"/>
          </a:xfrm>
          <a:prstGeom prst="rect">
            <a:avLst/>
          </a:prstGeom>
        </p:spPr>
        <p:txBody>
          <a:bodyPr spcFirstLastPara="1" wrap="square" lIns="0" tIns="0" rIns="0" bIns="0" anchor="ctr" anchorCtr="0">
            <a:noAutofit/>
          </a:bodyPr>
          <a:lstStyle/>
          <a:p>
            <a:pPr marL="0" lvl="0" indent="0">
              <a:buNone/>
            </a:pPr>
            <a:r>
              <a:rPr lang="en-US" dirty="0"/>
              <a:t>If one advances confidently in the direction of his dreams, and endeavors to live the life which he has imagined, he will meet with success unexpected in common hours. 	 </a:t>
            </a:r>
          </a:p>
          <a:p>
            <a:pPr marL="0" indent="0" algn="r">
              <a:buNone/>
            </a:pPr>
            <a:r>
              <a:rPr lang="en-US" dirty="0"/>
              <a:t>-Henry David Thoreau</a:t>
            </a:r>
            <a:endParaRPr dirty="0"/>
          </a:p>
        </p:txBody>
      </p:sp>
      <p:sp>
        <p:nvSpPr>
          <p:cNvPr id="80" name="Google Shape;80;p16"/>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32</a:t>
            </a:fld>
            <a:endParaRPr/>
          </a:p>
        </p:txBody>
      </p:sp>
    </p:spTree>
    <p:extLst>
      <p:ext uri="{BB962C8B-B14F-4D97-AF65-F5344CB8AC3E}">
        <p14:creationId xmlns:p14="http://schemas.microsoft.com/office/powerpoint/2010/main" val="506672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5" name="Google Shape;115;p19"/>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33</a:t>
            </a:fld>
            <a:endParaRPr/>
          </a:p>
        </p:txBody>
      </p:sp>
      <p:pic>
        <p:nvPicPr>
          <p:cNvPr id="2" name="Online Media 1" descr="Will Ferrel @ Univ. of South California Speech (May 16, 2017).">
            <a:hlinkClick r:id="" action="ppaction://media"/>
            <a:extLst>
              <a:ext uri="{FF2B5EF4-FFF2-40B4-BE49-F238E27FC236}">
                <a16:creationId xmlns:a16="http://schemas.microsoft.com/office/drawing/2014/main" id="{E0AAAD38-49DE-824A-8768-147784028FFA}"/>
              </a:ext>
            </a:extLst>
          </p:cNvPr>
          <p:cNvPicPr>
            <a:picLocks noRot="1" noChangeAspect="1"/>
          </p:cNvPicPr>
          <p:nvPr>
            <a:videoFile r:link="rId1"/>
          </p:nvPr>
        </p:nvPicPr>
        <p:blipFill>
          <a:blip r:embed="rId4"/>
          <a:stretch>
            <a:fillRect/>
          </a:stretch>
        </p:blipFill>
        <p:spPr>
          <a:xfrm>
            <a:off x="0" y="-104241"/>
            <a:ext cx="9144000" cy="5165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567610"/>
            <a:ext cx="7282800" cy="364200"/>
          </a:xfrm>
          <a:prstGeom prst="rect">
            <a:avLst/>
          </a:prstGeom>
        </p:spPr>
        <p:txBody>
          <a:bodyPr spcFirstLastPara="1" wrap="square" lIns="0" tIns="0" rIns="0" bIns="0" anchor="b" anchorCtr="0">
            <a:noAutofit/>
          </a:bodyPr>
          <a:lstStyle/>
          <a:p>
            <a:pPr lvl="0"/>
            <a:r>
              <a:rPr lang="en-US" dirty="0"/>
              <a:t>Meet Your Emotions </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4</a:t>
            </a:fld>
            <a:endParaRPr/>
          </a:p>
        </p:txBody>
      </p:sp>
      <p:pic>
        <p:nvPicPr>
          <p:cNvPr id="2" name="Online Media 1" descr="Inside Out - Meet Your Emotions - My Life">
            <a:hlinkClick r:id="" action="ppaction://media"/>
            <a:extLst>
              <a:ext uri="{FF2B5EF4-FFF2-40B4-BE49-F238E27FC236}">
                <a16:creationId xmlns:a16="http://schemas.microsoft.com/office/drawing/2014/main" id="{4F21B52A-CB20-6749-8047-8C8647CFAE51}"/>
              </a:ext>
            </a:extLst>
          </p:cNvPr>
          <p:cNvPicPr>
            <a:picLocks noRot="1" noChangeAspect="1"/>
          </p:cNvPicPr>
          <p:nvPr>
            <a:videoFile r:link="rId1"/>
          </p:nvPr>
        </p:nvPicPr>
        <p:blipFill>
          <a:blip r:embed="rId4"/>
          <a:stretch>
            <a:fillRect/>
          </a:stretch>
        </p:blipFill>
        <p:spPr>
          <a:xfrm>
            <a:off x="1269644" y="936374"/>
            <a:ext cx="6441621" cy="36395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 dirty="0"/>
              <a:t>Workbook Exercise Page 31</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5</a:t>
            </a:fld>
            <a:endParaRPr/>
          </a:p>
        </p:txBody>
      </p:sp>
      <p:pic>
        <p:nvPicPr>
          <p:cNvPr id="3" name="Picture 2">
            <a:extLst>
              <a:ext uri="{FF2B5EF4-FFF2-40B4-BE49-F238E27FC236}">
                <a16:creationId xmlns:a16="http://schemas.microsoft.com/office/drawing/2014/main" id="{2DB3CEAC-BC5F-B24D-B61C-9CF00B165695}"/>
              </a:ext>
            </a:extLst>
          </p:cNvPr>
          <p:cNvPicPr>
            <a:picLocks noChangeAspect="1"/>
          </p:cNvPicPr>
          <p:nvPr/>
        </p:nvPicPr>
        <p:blipFill>
          <a:blip r:embed="rId3"/>
          <a:stretch>
            <a:fillRect/>
          </a:stretch>
        </p:blipFill>
        <p:spPr>
          <a:xfrm>
            <a:off x="3570930" y="1467387"/>
            <a:ext cx="2167605" cy="2883824"/>
          </a:xfrm>
          <a:prstGeom prst="rect">
            <a:avLst/>
          </a:prstGeom>
        </p:spPr>
      </p:pic>
    </p:spTree>
    <p:extLst>
      <p:ext uri="{BB962C8B-B14F-4D97-AF65-F5344CB8AC3E}">
        <p14:creationId xmlns:p14="http://schemas.microsoft.com/office/powerpoint/2010/main" val="1788125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6</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US" dirty="0"/>
              <a:t>Emotions</a:t>
            </a:r>
            <a:endParaRPr dirty="0"/>
          </a:p>
        </p:txBody>
      </p:sp>
      <p:sp>
        <p:nvSpPr>
          <p:cNvPr id="86" name="Google Shape;86;p17"/>
          <p:cNvSpPr txBox="1">
            <a:spLocks noGrp="1"/>
          </p:cNvSpPr>
          <p:nvPr>
            <p:ph type="body" idx="4294967295"/>
          </p:nvPr>
        </p:nvSpPr>
        <p:spPr>
          <a:xfrm>
            <a:off x="834701" y="1416050"/>
            <a:ext cx="7283450" cy="2787650"/>
          </a:xfrm>
          <a:prstGeom prst="rect">
            <a:avLst/>
          </a:prstGeom>
        </p:spPr>
        <p:txBody>
          <a:bodyPr spcFirstLastPara="1" wrap="square" lIns="0" tIns="0" rIns="0" bIns="0" anchor="t" anchorCtr="0">
            <a:noAutofit/>
          </a:bodyPr>
          <a:lstStyle/>
          <a:p>
            <a:pPr lvl="0">
              <a:spcBef>
                <a:spcPts val="0"/>
              </a:spcBef>
            </a:pPr>
            <a:r>
              <a:rPr lang="en-US" dirty="0"/>
              <a:t>It’s not our circumstances that cause us to feel emotions. It’s our beliefs and perceptions about our circumstances that create our emotions.</a:t>
            </a:r>
          </a:p>
          <a:p>
            <a:pPr lvl="0">
              <a:spcBef>
                <a:spcPts val="0"/>
              </a:spcBef>
            </a:pPr>
            <a:endParaRPr lang="en-US" dirty="0"/>
          </a:p>
          <a:p>
            <a:pPr lvl="0">
              <a:spcBef>
                <a:spcPts val="0"/>
              </a:spcBef>
            </a:pPr>
            <a:r>
              <a:rPr lang="en-US" dirty="0"/>
              <a:t>Emotions are the product of our beliefs and perceptions.</a:t>
            </a:r>
          </a:p>
        </p:txBody>
      </p:sp>
    </p:spTree>
    <p:extLst>
      <p:ext uri="{BB962C8B-B14F-4D97-AF65-F5344CB8AC3E}">
        <p14:creationId xmlns:p14="http://schemas.microsoft.com/office/powerpoint/2010/main" val="3017328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 dirty="0"/>
              <a:t>Workbook Exercise Page 32-22</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7</a:t>
            </a:fld>
            <a:endParaRPr/>
          </a:p>
        </p:txBody>
      </p:sp>
      <p:pic>
        <p:nvPicPr>
          <p:cNvPr id="3" name="Picture 2">
            <a:extLst>
              <a:ext uri="{FF2B5EF4-FFF2-40B4-BE49-F238E27FC236}">
                <a16:creationId xmlns:a16="http://schemas.microsoft.com/office/drawing/2014/main" id="{2DB3CEAC-BC5F-B24D-B61C-9CF00B165695}"/>
              </a:ext>
            </a:extLst>
          </p:cNvPr>
          <p:cNvPicPr>
            <a:picLocks noChangeAspect="1"/>
          </p:cNvPicPr>
          <p:nvPr/>
        </p:nvPicPr>
        <p:blipFill>
          <a:blip r:embed="rId3"/>
          <a:stretch>
            <a:fillRect/>
          </a:stretch>
        </p:blipFill>
        <p:spPr>
          <a:xfrm>
            <a:off x="3570930" y="1467387"/>
            <a:ext cx="2167605" cy="2883824"/>
          </a:xfrm>
          <a:prstGeom prst="rect">
            <a:avLst/>
          </a:prstGeom>
        </p:spPr>
      </p:pic>
    </p:spTree>
    <p:extLst>
      <p:ext uri="{BB962C8B-B14F-4D97-AF65-F5344CB8AC3E}">
        <p14:creationId xmlns:p14="http://schemas.microsoft.com/office/powerpoint/2010/main" val="661100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7" name="Google Shape;87;p17"/>
          <p:cNvSpPr txBox="1">
            <a:spLocks noGrp="1"/>
          </p:cNvSpPr>
          <p:nvPr>
            <p:ph type="sldNum" idx="12"/>
          </p:nvPr>
        </p:nvSpPr>
        <p:spPr>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8</a:t>
            </a:fld>
            <a:endParaRPr/>
          </a:p>
        </p:txBody>
      </p:sp>
      <p:sp>
        <p:nvSpPr>
          <p:cNvPr id="85" name="Google Shape;85;p17"/>
          <p:cNvSpPr txBox="1">
            <a:spLocks noGrp="1"/>
          </p:cNvSpPr>
          <p:nvPr>
            <p:ph type="title" idx="4294967295"/>
          </p:nvPr>
        </p:nvSpPr>
        <p:spPr>
          <a:xfrm>
            <a:off x="929951" y="885825"/>
            <a:ext cx="7283450" cy="365125"/>
          </a:xfrm>
          <a:prstGeom prst="rect">
            <a:avLst/>
          </a:prstGeom>
        </p:spPr>
        <p:txBody>
          <a:bodyPr spcFirstLastPara="1" wrap="square" lIns="0" tIns="0" rIns="0" bIns="0" anchor="b" anchorCtr="0">
            <a:noAutofit/>
          </a:bodyPr>
          <a:lstStyle/>
          <a:p>
            <a:pPr lvl="0"/>
            <a:r>
              <a:rPr lang="en-US" dirty="0"/>
              <a:t>Emotions</a:t>
            </a:r>
            <a:endParaRPr dirty="0"/>
          </a:p>
        </p:txBody>
      </p:sp>
      <p:sp>
        <p:nvSpPr>
          <p:cNvPr id="86" name="Google Shape;86;p17"/>
          <p:cNvSpPr txBox="1">
            <a:spLocks noGrp="1"/>
          </p:cNvSpPr>
          <p:nvPr>
            <p:ph type="body" idx="4294967295"/>
          </p:nvPr>
        </p:nvSpPr>
        <p:spPr>
          <a:xfrm>
            <a:off x="834701" y="1416050"/>
            <a:ext cx="7283450" cy="2787650"/>
          </a:xfrm>
          <a:prstGeom prst="rect">
            <a:avLst/>
          </a:prstGeom>
        </p:spPr>
        <p:txBody>
          <a:bodyPr spcFirstLastPara="1" wrap="square" lIns="0" tIns="0" rIns="0" bIns="0" anchor="t" anchorCtr="0">
            <a:noAutofit/>
          </a:bodyPr>
          <a:lstStyle/>
          <a:p>
            <a:pPr lvl="0">
              <a:spcBef>
                <a:spcPts val="0"/>
              </a:spcBef>
            </a:pPr>
            <a:r>
              <a:rPr lang="en-US" dirty="0"/>
              <a:t>Our emotions are life’s feedback system.</a:t>
            </a:r>
          </a:p>
          <a:p>
            <a:pPr lvl="1"/>
            <a:r>
              <a:rPr lang="en-US" dirty="0"/>
              <a:t>They help us understand the vibration of our thoughts. </a:t>
            </a:r>
          </a:p>
          <a:p>
            <a:pPr lvl="2"/>
            <a:r>
              <a:rPr lang="en-US" dirty="0"/>
              <a:t> When we feel good </a:t>
            </a:r>
            <a:r>
              <a:rPr lang="en-US" dirty="0">
                <a:sym typeface="Wingdings" pitchFamily="2" charset="2"/>
              </a:rPr>
              <a:t>on the right path</a:t>
            </a:r>
          </a:p>
          <a:p>
            <a:pPr lvl="2"/>
            <a:r>
              <a:rPr lang="en-US" dirty="0">
                <a:sym typeface="Wingdings" pitchFamily="2" charset="2"/>
              </a:rPr>
              <a:t>When we don’t reflect on what we are thinking, saying and doing. </a:t>
            </a:r>
            <a:endParaRPr lang="en-US" dirty="0"/>
          </a:p>
        </p:txBody>
      </p:sp>
    </p:spTree>
    <p:extLst>
      <p:ext uri="{BB962C8B-B14F-4D97-AF65-F5344CB8AC3E}">
        <p14:creationId xmlns:p14="http://schemas.microsoft.com/office/powerpoint/2010/main" val="993129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930600" y="886017"/>
            <a:ext cx="7282800" cy="364200"/>
          </a:xfrm>
          <a:prstGeom prst="rect">
            <a:avLst/>
          </a:prstGeom>
        </p:spPr>
        <p:txBody>
          <a:bodyPr spcFirstLastPara="1" wrap="square" lIns="0" tIns="0" rIns="0" bIns="0" anchor="b" anchorCtr="0">
            <a:noAutofit/>
          </a:bodyPr>
          <a:lstStyle/>
          <a:p>
            <a:pPr lvl="0"/>
            <a:r>
              <a:rPr lang="en-US" dirty="0"/>
              <a:t>Emotions</a:t>
            </a:r>
            <a:endParaRPr dirty="0"/>
          </a:p>
        </p:txBody>
      </p:sp>
      <p:sp>
        <p:nvSpPr>
          <p:cNvPr id="60" name="Google Shape;60;p13"/>
          <p:cNvSpPr txBox="1">
            <a:spLocks noGrp="1"/>
          </p:cNvSpPr>
          <p:nvPr>
            <p:ph type="sldNum" idx="12"/>
          </p:nvPr>
        </p:nvSpPr>
        <p:spPr>
          <a:xfrm>
            <a:off x="8213401" y="4248586"/>
            <a:ext cx="465300" cy="4743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9</a:t>
            </a:fld>
            <a:endParaRPr/>
          </a:p>
        </p:txBody>
      </p:sp>
      <p:sp>
        <p:nvSpPr>
          <p:cNvPr id="5" name="Google Shape;86;p17">
            <a:extLst>
              <a:ext uri="{FF2B5EF4-FFF2-40B4-BE49-F238E27FC236}">
                <a16:creationId xmlns:a16="http://schemas.microsoft.com/office/drawing/2014/main" id="{F6D6DFD4-B0C9-2F4F-8006-BA0768994577}"/>
              </a:ext>
            </a:extLst>
          </p:cNvPr>
          <p:cNvSpPr txBox="1">
            <a:spLocks/>
          </p:cNvSpPr>
          <p:nvPr/>
        </p:nvSpPr>
        <p:spPr>
          <a:xfrm>
            <a:off x="882325" y="1441886"/>
            <a:ext cx="7283450" cy="27876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1pPr>
            <a:lvl2pPr marL="914400" marR="0" lvl="1"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2pPr>
            <a:lvl3pPr marL="1371600" marR="0" lvl="2"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3pPr>
            <a:lvl4pPr marL="1828800" marR="0" lvl="3"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4pPr>
            <a:lvl5pPr marL="2286000" marR="0" lvl="4"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5pPr>
            <a:lvl6pPr marL="2743200" marR="0" lvl="5"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6pPr>
            <a:lvl7pPr marL="3200400" marR="0" lvl="6"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7pPr>
            <a:lvl8pPr marL="3657600" marR="0" lvl="7"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8pPr>
            <a:lvl9pPr marL="4114800" marR="0" lvl="8" indent="-381000" algn="l" rtl="0">
              <a:lnSpc>
                <a:spcPct val="115000"/>
              </a:lnSpc>
              <a:spcBef>
                <a:spcPts val="0"/>
              </a:spcBef>
              <a:spcAft>
                <a:spcPts val="0"/>
              </a:spcAft>
              <a:buClr>
                <a:schemeClr val="lt1"/>
              </a:buClr>
              <a:buSzPts val="2400"/>
              <a:buFont typeface="Ubuntu Light"/>
              <a:buChar char="▫"/>
              <a:defRPr sz="2400" b="0" i="0" u="none" strike="noStrike" cap="none">
                <a:solidFill>
                  <a:schemeClr val="lt1"/>
                </a:solidFill>
                <a:latin typeface="Ubuntu Light"/>
                <a:ea typeface="Ubuntu Light"/>
                <a:cs typeface="Ubuntu Light"/>
                <a:sym typeface="Ubuntu Light"/>
              </a:defRPr>
            </a:lvl9pPr>
          </a:lstStyle>
          <a:p>
            <a:pPr marL="76200" indent="0">
              <a:spcBef>
                <a:spcPts val="0"/>
              </a:spcBef>
              <a:buNone/>
            </a:pPr>
            <a:r>
              <a:rPr lang="en-US" sz="2000" dirty="0"/>
              <a:t>Unpleasant Emotions can point us to our limiting beliefs.</a:t>
            </a:r>
          </a:p>
          <a:p>
            <a:pPr marL="76200" indent="0">
              <a:spcBef>
                <a:spcPts val="0"/>
              </a:spcBef>
              <a:buNone/>
            </a:pPr>
            <a:endParaRPr lang="en-US" sz="2000" dirty="0"/>
          </a:p>
          <a:p>
            <a:pPr marL="76200" indent="0">
              <a:spcBef>
                <a:spcPts val="0"/>
              </a:spcBef>
              <a:buNone/>
            </a:pPr>
            <a:r>
              <a:rPr lang="en-US" sz="2000" dirty="0"/>
              <a:t>When we don’t feel good, we can… </a:t>
            </a:r>
          </a:p>
          <a:p>
            <a:pPr marL="533400" lvl="1" indent="0">
              <a:buNone/>
            </a:pPr>
            <a:r>
              <a:rPr lang="en-US" sz="2000" dirty="0"/>
              <a:t>Flip our limiting belief  to an empowering one. We can also shift our perspective to shift our emotions. </a:t>
            </a:r>
          </a:p>
          <a:p>
            <a:pPr marL="533400" lvl="1" indent="0">
              <a:buNone/>
            </a:pPr>
            <a:endParaRPr lang="en-US" sz="2000" dirty="0"/>
          </a:p>
          <a:p>
            <a:pPr marL="533400" lvl="1" indent="0">
              <a:buNone/>
            </a:pPr>
            <a:r>
              <a:rPr lang="en-US" sz="2000" dirty="0"/>
              <a:t>Even our challenges contain hidden gifts. </a:t>
            </a:r>
          </a:p>
        </p:txBody>
      </p:sp>
    </p:spTree>
    <p:extLst>
      <p:ext uri="{BB962C8B-B14F-4D97-AF65-F5344CB8AC3E}">
        <p14:creationId xmlns:p14="http://schemas.microsoft.com/office/powerpoint/2010/main" val="694667924"/>
      </p:ext>
    </p:extLst>
  </p:cSld>
  <p:clrMapOvr>
    <a:masterClrMapping/>
  </p:clrMapOvr>
</p:sld>
</file>

<file path=ppt/theme/theme1.xml><?xml version="1.0" encoding="utf-8"?>
<a:theme xmlns:a="http://schemas.openxmlformats.org/drawingml/2006/main" name="Isidore template">
  <a:themeElements>
    <a:clrScheme name="Custom 347">
      <a:dk1>
        <a:srgbClr val="0D0335"/>
      </a:dk1>
      <a:lt1>
        <a:srgbClr val="FFFFFF"/>
      </a:lt1>
      <a:dk2>
        <a:srgbClr val="573F68"/>
      </a:dk2>
      <a:lt2>
        <a:srgbClr val="E9DDEC"/>
      </a:lt2>
      <a:accent1>
        <a:srgbClr val="E9204E"/>
      </a:accent1>
      <a:accent2>
        <a:srgbClr val="ED4636"/>
      </a:accent2>
      <a:accent3>
        <a:srgbClr val="FCB42E"/>
      </a:accent3>
      <a:accent4>
        <a:srgbClr val="94C486"/>
      </a:accent4>
      <a:accent5>
        <a:srgbClr val="39B8E3"/>
      </a:accent5>
      <a:accent6>
        <a:srgbClr val="412D8C"/>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556</TotalTime>
  <Words>1010</Words>
  <Application>Microsoft Macintosh PowerPoint</Application>
  <PresentationFormat>On-screen Show (16:9)</PresentationFormat>
  <Paragraphs>138</Paragraphs>
  <Slides>33</Slides>
  <Notes>33</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Work Sans Regular</vt:lpstr>
      <vt:lpstr>Ubuntu</vt:lpstr>
      <vt:lpstr>Arial</vt:lpstr>
      <vt:lpstr>Lato</vt:lpstr>
      <vt:lpstr>Ubuntu Light</vt:lpstr>
      <vt:lpstr>Isidore template</vt:lpstr>
      <vt:lpstr>PowerPoint Presentation</vt:lpstr>
      <vt:lpstr>Review </vt:lpstr>
      <vt:lpstr>Celebrations and Shares!</vt:lpstr>
      <vt:lpstr>Meet Your Emotions </vt:lpstr>
      <vt:lpstr>Workbook Exercise Page 31</vt:lpstr>
      <vt:lpstr>Emotions</vt:lpstr>
      <vt:lpstr>Workbook Exercise Page 32-22</vt:lpstr>
      <vt:lpstr>Emotions</vt:lpstr>
      <vt:lpstr>Emotions</vt:lpstr>
      <vt:lpstr>My Story</vt:lpstr>
      <vt:lpstr>Changing Perceptions</vt:lpstr>
      <vt:lpstr>Workbook Exercise Page 36</vt:lpstr>
      <vt:lpstr>Let’s Explore! </vt:lpstr>
      <vt:lpstr>Acting Like You Want to Feel </vt:lpstr>
      <vt:lpstr>PowerPoint Presentation</vt:lpstr>
      <vt:lpstr>Your Three Dreams/Goals</vt:lpstr>
      <vt:lpstr>Question…</vt:lpstr>
      <vt:lpstr>Taking Action </vt:lpstr>
      <vt:lpstr>PowerPoint Presentation</vt:lpstr>
      <vt:lpstr>Taking Action </vt:lpstr>
      <vt:lpstr>Small actions can lead to big results</vt:lpstr>
      <vt:lpstr>Act as If </vt:lpstr>
      <vt:lpstr>Your Three Dreams/Goals</vt:lpstr>
      <vt:lpstr>The one thing that famous authors, world class atheletes, business tycoons, singers, actors, and celebrated achievers, in any field have in common is that they all began their journeys when they were none of those things. Yet, still, they began their journeys.       You are so poised for greatness The Universe </vt:lpstr>
      <vt:lpstr>Have you ever?</vt:lpstr>
      <vt:lpstr>Instincts and Hunches </vt:lpstr>
      <vt:lpstr>Bees can fly 12 miles without getting lost. Albatrosses 25,000 miles and flying insects without eyes have no trouble whatsoever finding their soul mates. Imagine what I can do for you when you listen to the voice within.  The Universe   P.S. Voice, not voices.   </vt:lpstr>
      <vt:lpstr>Dreams and Desires</vt:lpstr>
      <vt:lpstr>Workbook Exercise Page 60</vt:lpstr>
      <vt:lpstr>Moving into the Fast Lane </vt:lpstr>
      <vt:lpstr>Optional Activation Homework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41</cp:revision>
  <dcterms:modified xsi:type="dcterms:W3CDTF">2021-05-17T15:38:26Z</dcterms:modified>
</cp:coreProperties>
</file>