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8"/>
  </p:notesMasterIdLst>
  <p:sldIdLst>
    <p:sldId id="259" r:id="rId2"/>
    <p:sldId id="312" r:id="rId3"/>
    <p:sldId id="258" r:id="rId4"/>
    <p:sldId id="298" r:id="rId5"/>
    <p:sldId id="316" r:id="rId6"/>
    <p:sldId id="260" r:id="rId7"/>
    <p:sldId id="261" r:id="rId8"/>
    <p:sldId id="319" r:id="rId9"/>
    <p:sldId id="318" r:id="rId10"/>
    <p:sldId id="295" r:id="rId11"/>
    <p:sldId id="317" r:id="rId12"/>
    <p:sldId id="296" r:id="rId13"/>
    <p:sldId id="257" r:id="rId14"/>
    <p:sldId id="320" r:id="rId15"/>
    <p:sldId id="297" r:id="rId16"/>
    <p:sldId id="266" r:id="rId17"/>
  </p:sldIdLst>
  <p:sldSz cx="9144000" cy="5143500" type="screen16x9"/>
  <p:notesSz cx="6858000" cy="9144000"/>
  <p:embeddedFontLst>
    <p:embeddedFont>
      <p:font typeface="Ubuntu" panose="020B0504030602030204" pitchFamily="34" charset="0"/>
      <p:regular r:id="rId19"/>
      <p:bold r:id="rId20"/>
      <p:italic r:id="rId21"/>
      <p:boldItalic r:id="rId22"/>
    </p:embeddedFont>
    <p:embeddedFont>
      <p:font typeface="Ubuntu Light" panose="020B0504030602030204" pitchFamily="34" charset="0"/>
      <p:regular r:id="rId23"/>
      <p:bold r:id="rId24"/>
      <p:italic r:id="rId25"/>
      <p:boldItalic r:id="rId26"/>
    </p:embeddedFont>
    <p:embeddedFont>
      <p:font typeface="Work Sans Regular" pitchFamily="2" charset="77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4379CE-DF76-49EC-B630-198188EDF416}">
  <a:tblStyle styleId="{B84379CE-DF76-49EC-B630-198188EDF4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0C1D61-F382-416E-A118-38419C8BC46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9"/>
    <p:restoredTop sz="86550"/>
  </p:normalViewPr>
  <p:slideViewPr>
    <p:cSldViewPr snapToGrid="0" snapToObjects="1">
      <p:cViewPr varScale="1">
        <p:scale>
          <a:sx n="135" d="100"/>
          <a:sy n="135" d="100"/>
        </p:scale>
        <p:origin x="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a-n5qUNRi8&amp;t=94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810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290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405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rtl="0">
              <a:buNone/>
            </a:pPr>
            <a:r>
              <a:rPr lang="en-US" dirty="0"/>
              <a:t>Optional Video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Everybody Dies, but Not Everybody Lives Poem by Prince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</a:t>
            </a:r>
            <a:endParaRPr lang="en-US" b="0" dirty="0">
              <a:effectLst/>
            </a:endParaRPr>
          </a:p>
          <a:p>
            <a:pPr marL="139700" indent="0" rtl="0">
              <a:buNone/>
            </a:pP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https://www.youtube.com/watch?v=ja-n5qUNRi8&amp;t=94s</a:t>
            </a:r>
            <a:br>
              <a:rPr lang="en-US" dirty="0"/>
            </a:b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771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943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980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921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40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019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66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930600" y="2056000"/>
            <a:ext cx="7282800" cy="58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30600" y="2736802"/>
            <a:ext cx="7282800" cy="3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30600" y="939700"/>
            <a:ext cx="7282800" cy="326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31800" rtl="0"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3200"/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3200"/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3200"/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3200"/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3200"/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3200"/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3200"/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3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465300" y="465400"/>
            <a:ext cx="465300" cy="3665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rial"/>
              </a:rPr>
              <a:t>“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930600" y="1415684"/>
            <a:ext cx="7282800" cy="27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930575" y="1415675"/>
            <a:ext cx="3402600" cy="27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810650" y="1415675"/>
            <a:ext cx="3402600" cy="27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dk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3"/>
              </a:gs>
              <a:gs pos="6000">
                <a:schemeClr val="accent2"/>
              </a:gs>
              <a:gs pos="12000">
                <a:schemeClr val="accent1"/>
              </a:gs>
              <a:gs pos="28000">
                <a:srgbClr val="E9204E">
                  <a:alpha val="0"/>
                </a:srgbClr>
              </a:gs>
              <a:gs pos="71000">
                <a:srgbClr val="412D8C">
                  <a:alpha val="0"/>
                </a:srgbClr>
              </a:gs>
              <a:gs pos="88000">
                <a:schemeClr val="accent6"/>
              </a:gs>
              <a:gs pos="94000">
                <a:schemeClr val="accent5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4"/>
            </a:gs>
            <a:gs pos="18000">
              <a:schemeClr val="accent3"/>
            </a:gs>
            <a:gs pos="41000">
              <a:schemeClr val="accent2"/>
            </a:gs>
            <a:gs pos="61000">
              <a:schemeClr val="accent1"/>
            </a:gs>
            <a:gs pos="82000">
              <a:schemeClr val="accent6"/>
            </a:gs>
            <a:gs pos="100000">
              <a:schemeClr val="accent5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  <a:defRPr sz="3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30600" y="1415684"/>
            <a:ext cx="7282800" cy="27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▪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buNone/>
              <a:defRPr sz="1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465300" y="465400"/>
            <a:ext cx="8213400" cy="4212750"/>
            <a:chOff x="465300" y="465400"/>
            <a:chExt cx="8213400" cy="4212750"/>
          </a:xfrm>
        </p:grpSpPr>
        <p:sp>
          <p:nvSpPr>
            <p:cNvPr id="10" name="Google Shape;10;p1"/>
            <p:cNvSpPr/>
            <p:nvPr/>
          </p:nvSpPr>
          <p:spPr>
            <a:xfrm rot="10800000">
              <a:off x="3221100" y="465400"/>
              <a:ext cx="5457600" cy="1395600"/>
            </a:xfrm>
            <a:prstGeom prst="corner">
              <a:avLst>
                <a:gd name="adj1" fmla="val 1582"/>
                <a:gd name="adj2" fmla="val 154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Work Sans Regular"/>
                <a:ea typeface="Work Sans Regular"/>
                <a:cs typeface="Work Sans Regular"/>
                <a:sym typeface="Work Sans Regular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465300" y="3282550"/>
              <a:ext cx="5457600" cy="1395600"/>
            </a:xfrm>
            <a:prstGeom prst="corner">
              <a:avLst>
                <a:gd name="adj1" fmla="val 1582"/>
                <a:gd name="adj2" fmla="val 154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Work Sans Regular"/>
                <a:ea typeface="Work Sans Regular"/>
                <a:cs typeface="Work Sans Regular"/>
                <a:sym typeface="Work Sans Regular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467">
          <p15:clr>
            <a:srgbClr val="EA4335"/>
          </p15:clr>
        </p15:guide>
        <p15:guide id="2" orient="horz" pos="2947">
          <p15:clr>
            <a:srgbClr val="EA4335"/>
          </p15:clr>
        </p15:guide>
        <p15:guide id="3" pos="586">
          <p15:clr>
            <a:srgbClr val="EA4335"/>
          </p15:clr>
        </p15:guide>
        <p15:guide id="4" orient="horz" pos="592">
          <p15:clr>
            <a:srgbClr val="EA4335"/>
          </p15:clr>
        </p15:guide>
        <p15:guide id="5" pos="5174">
          <p15:clr>
            <a:srgbClr val="EA4335"/>
          </p15:clr>
        </p15:guide>
        <p15:guide id="6" orient="horz" pos="2648">
          <p15:clr>
            <a:srgbClr val="EA4335"/>
          </p15:clr>
        </p15:guide>
        <p15:guide id="7" orient="horz" pos="293">
          <p15:clr>
            <a:srgbClr val="EA4335"/>
          </p15:clr>
        </p15:guide>
        <p15:guide id="8" pos="29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ja-n5qUNRi8?start=94&amp;feature=oembed" TargetMode="Externa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1F3AB7-39E2-AE4B-A93A-2D84D0AA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37" y="1309688"/>
            <a:ext cx="7220527" cy="2524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294967295"/>
          </p:nvPr>
        </p:nvSpPr>
        <p:spPr>
          <a:xfrm>
            <a:off x="834701" y="609600"/>
            <a:ext cx="7283450" cy="3651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/>
              <a:t>The Meaning of Life</a:t>
            </a:r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4294967295"/>
          </p:nvPr>
        </p:nvSpPr>
        <p:spPr>
          <a:xfrm>
            <a:off x="893516" y="1130736"/>
            <a:ext cx="7778620" cy="31178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US" sz="2200" dirty="0"/>
              <a:t>Life is an adventure into learning and happiness</a:t>
            </a:r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8C5D7C0A-BD1F-0946-9E28-EDF786B7F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027" y="1748256"/>
            <a:ext cx="3082124" cy="25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61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" dirty="0"/>
              <a:t>Workbook Exercise Page 75 </a:t>
            </a:r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3CEAC-BC5F-B24D-B61C-9CF00B16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30" y="1467387"/>
            <a:ext cx="2167605" cy="28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00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/>
              <a:t>Meaning of Life is simply to live it</a:t>
            </a:r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" name="Google Shape;86;p17">
            <a:extLst>
              <a:ext uri="{FF2B5EF4-FFF2-40B4-BE49-F238E27FC236}">
                <a16:creationId xmlns:a16="http://schemas.microsoft.com/office/drawing/2014/main" id="{F6D6DFD4-B0C9-2F4F-8006-BA0768994577}"/>
              </a:ext>
            </a:extLst>
          </p:cNvPr>
          <p:cNvSpPr txBox="1">
            <a:spLocks/>
          </p:cNvSpPr>
          <p:nvPr/>
        </p:nvSpPr>
        <p:spPr>
          <a:xfrm>
            <a:off x="882325" y="1441886"/>
            <a:ext cx="7283450" cy="278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▪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 Light"/>
              <a:buChar char="▫"/>
              <a:defRPr sz="2400" b="0" i="0" u="none" strike="noStrike" cap="non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76200" indent="0">
              <a:spcBef>
                <a:spcPts val="0"/>
              </a:spcBef>
              <a:buNone/>
            </a:pPr>
            <a:r>
              <a:rPr lang="en-US" sz="2000" dirty="0"/>
              <a:t>At the end of every adventure is learning and wisdom. </a:t>
            </a:r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DD11F489-05EA-F446-8AAD-37D4F4FAF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007" y="1828800"/>
            <a:ext cx="3106337" cy="26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6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930600" y="567610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Online Media 2" descr="EVERYBODY DIES, BUT NOT EVERYBODY LIVES">
            <a:hlinkClick r:id="" action="ppaction://media"/>
            <a:extLst>
              <a:ext uri="{FF2B5EF4-FFF2-40B4-BE49-F238E27FC236}">
                <a16:creationId xmlns:a16="http://schemas.microsoft.com/office/drawing/2014/main" id="{CD9AA4DA-5A1C-BA4F-B7C2-7E64149847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9614" y="90052"/>
            <a:ext cx="8801100" cy="4972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294967295"/>
          </p:nvPr>
        </p:nvSpPr>
        <p:spPr>
          <a:xfrm>
            <a:off x="929951" y="885825"/>
            <a:ext cx="7283450" cy="3651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" dirty="0"/>
              <a:t>Workbook Exercise Page 36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7C981-2B0E-C347-9F90-995851FE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423" y="1373851"/>
            <a:ext cx="2167605" cy="28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82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Meaning of Life </a:t>
            </a:r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930600" y="1832062"/>
            <a:ext cx="7282800" cy="27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 algn="ctr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3200" b="1" dirty="0"/>
              <a:t>Success boils down to vision, belief and action. 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917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 idx="4294967295"/>
          </p:nvPr>
        </p:nvSpPr>
        <p:spPr>
          <a:xfrm>
            <a:off x="898815" y="636494"/>
            <a:ext cx="7314586" cy="394447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000" b="0" dirty="0"/>
              <a:t>It’s not the dazzling voice that makes a singer. Or clever stories that make a writer. And it’s not piles of money that make a tycoon. It’s having a dream and wanting to live it so greatly that one would rather move with it and “fail” than succeed in another realm.</a:t>
            </a:r>
            <a:br>
              <a:rPr lang="en-US" sz="2000" b="0" dirty="0"/>
            </a:br>
            <a:r>
              <a:rPr lang="en-US" sz="2000" b="0" dirty="0"/>
              <a:t>You so have what it takes. 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Hubba, Hubba -</a:t>
            </a:r>
            <a:br>
              <a:rPr lang="en-US" sz="2000" b="0" dirty="0"/>
            </a:br>
            <a:r>
              <a:rPr lang="en-US" sz="2000" b="0" i="1" dirty="0"/>
              <a:t>The Universe</a:t>
            </a:r>
            <a:br>
              <a:rPr lang="en-US" sz="2000" b="0" i="1" dirty="0"/>
            </a:br>
            <a:br>
              <a:rPr lang="en-US" sz="2000" b="0" dirty="0"/>
            </a:br>
            <a:r>
              <a:rPr lang="en-US" sz="2000" b="0" dirty="0"/>
              <a:t>P.S. At which point, of course, failure becomes impossible, joy becomes the measure of success, and fitting into the jeans you wore back-in-the-day, inevitable. </a:t>
            </a:r>
            <a:br>
              <a:rPr lang="en-US" sz="2000" b="0" dirty="0"/>
            </a:br>
            <a:br>
              <a:rPr lang="en-US" sz="2000" dirty="0"/>
            </a:br>
            <a:endParaRPr lang="en-US" sz="2000" b="0" i="1" dirty="0"/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" dirty="0"/>
              <a:t>Review </a:t>
            </a:r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930600" y="1415684"/>
            <a:ext cx="7596180" cy="35106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1600" b="1" dirty="0"/>
              <a:t>Emotions are the product of our beliefs and perceptions.</a:t>
            </a:r>
          </a:p>
          <a:p>
            <a:pPr marL="990600" lvl="2" indent="0">
              <a:buNone/>
            </a:pPr>
            <a:r>
              <a:rPr lang="en-US" sz="1500" dirty="0"/>
              <a:t>Your emotions give you feedback on how you are experiencing the world.</a:t>
            </a:r>
          </a:p>
          <a:p>
            <a:pPr>
              <a:spcBef>
                <a:spcPts val="0"/>
              </a:spcBef>
            </a:pPr>
            <a:r>
              <a:rPr lang="en-US" sz="1500" b="1" dirty="0"/>
              <a:t>Emotions point to our limiting beliefs.</a:t>
            </a:r>
            <a:endParaRPr lang="en-US" sz="1500" dirty="0"/>
          </a:p>
          <a:p>
            <a:pPr marL="990600" lvl="2" indent="0">
              <a:buNone/>
            </a:pPr>
            <a:r>
              <a:rPr lang="en-US" sz="1500" dirty="0"/>
              <a:t>We can choose better feeling thoughts and perceptions.  </a:t>
            </a:r>
          </a:p>
          <a:p>
            <a:pPr>
              <a:spcBef>
                <a:spcPts val="0"/>
              </a:spcBef>
            </a:pPr>
            <a:r>
              <a:rPr lang="en-US" sz="1500" b="1" dirty="0"/>
              <a:t>Taking action is required for change.</a:t>
            </a:r>
          </a:p>
          <a:p>
            <a:pPr marL="990600" lvl="2" indent="0">
              <a:buNone/>
            </a:pPr>
            <a:r>
              <a:rPr lang="en-US" sz="1500" dirty="0"/>
              <a:t>Move in the direction of your dreams.</a:t>
            </a:r>
          </a:p>
          <a:p>
            <a:pPr>
              <a:spcBef>
                <a:spcPts val="0"/>
              </a:spcBef>
            </a:pPr>
            <a:r>
              <a:rPr lang="en-US" sz="1500" b="1" dirty="0"/>
              <a:t>Take baby steps and act as if your dreams are already coming true.</a:t>
            </a:r>
          </a:p>
          <a:p>
            <a:pPr marL="76200" indent="0">
              <a:spcBef>
                <a:spcPts val="0"/>
              </a:spcBef>
              <a:buNone/>
            </a:pPr>
            <a:r>
              <a:rPr lang="en-US" sz="1500" b="1" dirty="0"/>
              <a:t>                     </a:t>
            </a:r>
            <a:r>
              <a:rPr lang="en-US" sz="1500" dirty="0"/>
              <a:t>You don’t have to know HOW.</a:t>
            </a:r>
          </a:p>
          <a:p>
            <a:pPr>
              <a:spcBef>
                <a:spcPts val="0"/>
              </a:spcBef>
            </a:pPr>
            <a:r>
              <a:rPr lang="en-US" sz="1500" b="1" dirty="0"/>
              <a:t>You have inner senses that you can use for guidance.</a:t>
            </a:r>
          </a:p>
          <a:p>
            <a:pPr marL="990600" lvl="2" indent="0">
              <a:buNone/>
            </a:pPr>
            <a:r>
              <a:rPr lang="en-US" sz="1500" dirty="0"/>
              <a:t>Following your deepest dreams and desires will benefit you and others.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830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 idx="4294967295"/>
          </p:nvPr>
        </p:nvSpPr>
        <p:spPr>
          <a:xfrm>
            <a:off x="752475" y="935309"/>
            <a:ext cx="4012161" cy="141056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sz="4800" dirty="0"/>
              <a:t>Celebrations and Shares!</a:t>
            </a:r>
            <a:endParaRPr sz="4800"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4294967295"/>
          </p:nvPr>
        </p:nvSpPr>
        <p:spPr>
          <a:xfrm>
            <a:off x="752475" y="2724149"/>
            <a:ext cx="3914775" cy="19368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/>
            <a:r>
              <a:rPr lang="en-US" sz="1800" b="1" dirty="0"/>
              <a:t>What celebrations or good news do you have since last week? </a:t>
            </a:r>
          </a:p>
          <a:p>
            <a:pPr marL="285750" indent="-285750"/>
            <a:r>
              <a:rPr lang="en-US" sz="1800" b="1" dirty="0"/>
              <a:t>How are you applying what you’ve learned so far?</a:t>
            </a:r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2F092-8703-234F-8F55-17E07559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0" y="325998"/>
            <a:ext cx="2635117" cy="2209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953F0-84C9-A342-A9FB-C85F437529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82311" y="2643624"/>
            <a:ext cx="2406516" cy="20173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294967295"/>
          </p:nvPr>
        </p:nvSpPr>
        <p:spPr>
          <a:xfrm>
            <a:off x="929951" y="574675"/>
            <a:ext cx="7283450" cy="3651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/>
              <a:t>Faith and the Magical Universe </a:t>
            </a:r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4294967295"/>
          </p:nvPr>
        </p:nvSpPr>
        <p:spPr>
          <a:xfrm>
            <a:off x="834701" y="1416050"/>
            <a:ext cx="7770914" cy="27876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/>
              <a:t>Having confidence in something you cannot see.</a:t>
            </a:r>
          </a:p>
          <a:p>
            <a:pPr marL="76200" lv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Look to Experience and Understanding </a:t>
            </a:r>
          </a:p>
          <a:p>
            <a:pPr marL="533400" lvl="1" indent="0">
              <a:buNone/>
            </a:pPr>
            <a:r>
              <a:rPr lang="en-US" sz="2000" u="sng" dirty="0"/>
              <a:t>Experience-</a:t>
            </a:r>
            <a:r>
              <a:rPr lang="en-US" sz="2000" dirty="0"/>
              <a:t> look for evidence in your own life of things working out. It can happen easily again. </a:t>
            </a:r>
          </a:p>
          <a:p>
            <a:pPr marL="533400" lvl="1" indent="0">
              <a:buNone/>
            </a:pPr>
            <a:r>
              <a:rPr lang="en-US" sz="2000" u="sng" dirty="0"/>
              <a:t>Understanding-</a:t>
            </a:r>
            <a:r>
              <a:rPr lang="en-US" sz="2000" dirty="0"/>
              <a:t> Continue to learn and use the tools of living deliberately.  Immerse yourself.  Keep practicing</a:t>
            </a:r>
          </a:p>
        </p:txBody>
      </p:sp>
    </p:spTree>
    <p:extLst>
      <p:ext uri="{BB962C8B-B14F-4D97-AF65-F5344CB8AC3E}">
        <p14:creationId xmlns:p14="http://schemas.microsoft.com/office/powerpoint/2010/main" val="301732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" dirty="0"/>
              <a:t>Workbook Exercise Page 70</a:t>
            </a:r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3CEAC-BC5F-B24D-B61C-9CF00B16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30" y="1467387"/>
            <a:ext cx="2167605" cy="28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930600" y="939700"/>
            <a:ext cx="7282800" cy="326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buNone/>
            </a:pPr>
            <a:r>
              <a:rPr lang="en-US" dirty="0"/>
              <a:t>“Faith is taking the first step even when you don’t see the whole staircase.”</a:t>
            </a:r>
          </a:p>
          <a:p>
            <a:pPr marL="0" lvl="0" indent="0" algn="r">
              <a:buNone/>
            </a:pPr>
            <a:r>
              <a:rPr lang="en-US" dirty="0"/>
              <a:t> - Martin Luther King, Jr.	                                 </a:t>
            </a:r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930600" y="886017"/>
            <a:ext cx="7282800" cy="364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Story</a:t>
            </a:r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930600" y="1415684"/>
            <a:ext cx="7282800" cy="27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/>
              <a:t>And some text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dirty="0"/>
              <a:t>And some text</a:t>
            </a:r>
          </a:p>
          <a:p>
            <a:pPr lvl="0">
              <a:spcBef>
                <a:spcPts val="0"/>
              </a:spcBef>
            </a:pPr>
            <a:r>
              <a:rPr lang="en-US" dirty="0"/>
              <a:t>And some text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" sz="1400" dirty="0"/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213401" y="4248586"/>
            <a:ext cx="465300" cy="47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1802F-C89F-DC43-BC60-D4448309A054}"/>
              </a:ext>
            </a:extLst>
          </p:cNvPr>
          <p:cNvSpPr/>
          <p:nvPr/>
        </p:nvSpPr>
        <p:spPr>
          <a:xfrm>
            <a:off x="4929286" y="529547"/>
            <a:ext cx="3015497" cy="2179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amily with baby">
            <a:extLst>
              <a:ext uri="{FF2B5EF4-FFF2-40B4-BE49-F238E27FC236}">
                <a16:creationId xmlns:a16="http://schemas.microsoft.com/office/drawing/2014/main" id="{EE0D1678-3C2D-4044-95F0-5FB7D85C9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996" y="667209"/>
            <a:ext cx="2854078" cy="19045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294967295"/>
          </p:nvPr>
        </p:nvSpPr>
        <p:spPr>
          <a:xfrm>
            <a:off x="596487" y="622612"/>
            <a:ext cx="7283450" cy="3651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/>
              <a:t>Living Deliberately</a:t>
            </a:r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4294967295"/>
          </p:nvPr>
        </p:nvSpPr>
        <p:spPr>
          <a:xfrm>
            <a:off x="596487" y="1245133"/>
            <a:ext cx="7950377" cy="30931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lvl="0" indent="0">
              <a:spcBef>
                <a:spcPts val="0"/>
              </a:spcBef>
              <a:buNone/>
            </a:pPr>
            <a:r>
              <a:rPr lang="en-US" b="1" dirty="0"/>
              <a:t>Even amidst uncertainty we can still live deliberately.</a:t>
            </a:r>
          </a:p>
          <a:p>
            <a:pPr lvl="1" fontAlgn="base"/>
            <a:r>
              <a:rPr lang="en-US" sz="1800" dirty="0"/>
              <a:t>Visualize your dreams daily</a:t>
            </a:r>
          </a:p>
          <a:p>
            <a:pPr lvl="1" fontAlgn="base"/>
            <a:r>
              <a:rPr lang="en-US" sz="1800" dirty="0"/>
              <a:t>Choose your thoughts wisely</a:t>
            </a:r>
          </a:p>
          <a:p>
            <a:pPr lvl="1" fontAlgn="base"/>
            <a:r>
              <a:rPr lang="en-US" sz="1800" dirty="0"/>
              <a:t>Make decisions  from empowering beliefs</a:t>
            </a:r>
          </a:p>
          <a:p>
            <a:pPr lvl="1" fontAlgn="base"/>
            <a:r>
              <a:rPr lang="en-US" sz="1800" dirty="0"/>
              <a:t>Allow emotions to give you feedback on your perceptions </a:t>
            </a:r>
          </a:p>
          <a:p>
            <a:pPr lvl="1" fontAlgn="base"/>
            <a:r>
              <a:rPr lang="en-US" sz="1800" dirty="0"/>
              <a:t>Have fun and feel good</a:t>
            </a:r>
          </a:p>
          <a:p>
            <a:pPr lvl="1" fontAlgn="base"/>
            <a:r>
              <a:rPr lang="en-US" sz="1800" dirty="0"/>
              <a:t>Take action with baby steps toward the life you want </a:t>
            </a:r>
          </a:p>
          <a:p>
            <a:pPr lvl="1" fontAlgn="base"/>
            <a:r>
              <a:rPr lang="en-US" sz="1800" dirty="0"/>
              <a:t>Follow your intuition </a:t>
            </a:r>
          </a:p>
          <a:p>
            <a:pPr lvl="1" fontAlgn="base"/>
            <a:r>
              <a:rPr lang="en-US" sz="1800" dirty="0"/>
              <a:t>Have faith and keep going </a:t>
            </a:r>
          </a:p>
          <a:p>
            <a:pPr lvl="1" fontAlgn="base"/>
            <a:endParaRPr lang="en-US" sz="1800" dirty="0"/>
          </a:p>
          <a:p>
            <a:pPr lvl="1" fontAlgn="base"/>
            <a:endParaRPr lang="en-US" sz="1800" dirty="0"/>
          </a:p>
          <a:p>
            <a:pPr marL="76200" lvl="0" indent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2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294967295"/>
          </p:nvPr>
        </p:nvSpPr>
        <p:spPr>
          <a:xfrm>
            <a:off x="1475635" y="1050925"/>
            <a:ext cx="7283450" cy="3651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/>
              <a:t>The Universe/God/Spirit is alive inside each and every one of us </a:t>
            </a:r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4294967295"/>
          </p:nvPr>
        </p:nvSpPr>
        <p:spPr>
          <a:xfrm>
            <a:off x="1162601" y="1935236"/>
            <a:ext cx="7283450" cy="27876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 fontAlgn="base">
              <a:buNone/>
            </a:pPr>
            <a:r>
              <a:rPr lang="en-US" sz="1800" dirty="0"/>
              <a:t>“ You are the universe. You aren’t in the universe.” – Eckhart Tolle</a:t>
            </a:r>
          </a:p>
          <a:p>
            <a:pPr marL="76200" indent="0" fontAlgn="base">
              <a:buNone/>
            </a:pPr>
            <a:endParaRPr lang="en-US" sz="1800" dirty="0"/>
          </a:p>
          <a:p>
            <a:pPr marL="76200" indent="0" fontAlgn="base">
              <a:buNone/>
            </a:pPr>
            <a:r>
              <a:rPr lang="en-US" sz="1800" dirty="0"/>
              <a:t>“ Stop acting so small. You are the universe in </a:t>
            </a:r>
            <a:r>
              <a:rPr lang="en-US" sz="1800" dirty="0" err="1"/>
              <a:t>estatic</a:t>
            </a:r>
            <a:r>
              <a:rPr lang="en-US" sz="1800" dirty="0"/>
              <a:t> motion. Everything in the universe is within you. Ask all from yourself.”</a:t>
            </a:r>
          </a:p>
          <a:p>
            <a:pPr marL="76200" indent="0" algn="r" fontAlgn="base">
              <a:buNone/>
            </a:pPr>
            <a:r>
              <a:rPr lang="en-US" sz="1800" dirty="0"/>
              <a:t>-</a:t>
            </a:r>
            <a:r>
              <a:rPr lang="en-US" sz="1800" dirty="0" err="1"/>
              <a:t>Mawlana</a:t>
            </a:r>
            <a:r>
              <a:rPr lang="en-US" sz="1800" dirty="0"/>
              <a:t> Jalal-al-Din </a:t>
            </a:r>
            <a:r>
              <a:rPr lang="en-US" sz="1800" b="1" dirty="0"/>
              <a:t>Rumi </a:t>
            </a:r>
          </a:p>
        </p:txBody>
      </p:sp>
    </p:spTree>
    <p:extLst>
      <p:ext uri="{BB962C8B-B14F-4D97-AF65-F5344CB8AC3E}">
        <p14:creationId xmlns:p14="http://schemas.microsoft.com/office/powerpoint/2010/main" val="739876337"/>
      </p:ext>
    </p:extLst>
  </p:cSld>
  <p:clrMapOvr>
    <a:masterClrMapping/>
  </p:clrMapOvr>
</p:sld>
</file>

<file path=ppt/theme/theme1.xml><?xml version="1.0" encoding="utf-8"?>
<a:theme xmlns:a="http://schemas.openxmlformats.org/drawingml/2006/main" name="Isidore template">
  <a:themeElements>
    <a:clrScheme name="Custom 347">
      <a:dk1>
        <a:srgbClr val="0D0335"/>
      </a:dk1>
      <a:lt1>
        <a:srgbClr val="FFFFFF"/>
      </a:lt1>
      <a:dk2>
        <a:srgbClr val="573F68"/>
      </a:dk2>
      <a:lt2>
        <a:srgbClr val="E9DDEC"/>
      </a:lt2>
      <a:accent1>
        <a:srgbClr val="E9204E"/>
      </a:accent1>
      <a:accent2>
        <a:srgbClr val="ED4636"/>
      </a:accent2>
      <a:accent3>
        <a:srgbClr val="FCB42E"/>
      </a:accent3>
      <a:accent4>
        <a:srgbClr val="94C486"/>
      </a:accent4>
      <a:accent5>
        <a:srgbClr val="39B8E3"/>
      </a:accent5>
      <a:accent6>
        <a:srgbClr val="412D8C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575</Words>
  <Application>Microsoft Macintosh PowerPoint</Application>
  <PresentationFormat>On-screen Show (16:9)</PresentationFormat>
  <Paragraphs>71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Work Sans Regular</vt:lpstr>
      <vt:lpstr>Ubuntu</vt:lpstr>
      <vt:lpstr>Arial</vt:lpstr>
      <vt:lpstr>Ubuntu Light</vt:lpstr>
      <vt:lpstr>Isidore template</vt:lpstr>
      <vt:lpstr>PowerPoint Presentation</vt:lpstr>
      <vt:lpstr>Review </vt:lpstr>
      <vt:lpstr>Celebrations and Shares!</vt:lpstr>
      <vt:lpstr>Faith and the Magical Universe </vt:lpstr>
      <vt:lpstr>Workbook Exercise Page 70</vt:lpstr>
      <vt:lpstr>PowerPoint Presentation</vt:lpstr>
      <vt:lpstr>My Story</vt:lpstr>
      <vt:lpstr>Living Deliberately</vt:lpstr>
      <vt:lpstr>The Universe/God/Spirit is alive inside each and every one of us </vt:lpstr>
      <vt:lpstr>The Meaning of Life</vt:lpstr>
      <vt:lpstr>Workbook Exercise Page 75 </vt:lpstr>
      <vt:lpstr>Meaning of Life is simply to live it</vt:lpstr>
      <vt:lpstr>PowerPoint Presentation</vt:lpstr>
      <vt:lpstr>Workbook Exercise Page 36</vt:lpstr>
      <vt:lpstr>Meaning of Life </vt:lpstr>
      <vt:lpstr>It’s not the dazzling voice that makes a singer. Or clever stories that make a writer. And it’s not piles of money that make a tycoon. It’s having a dream and wanting to live it so greatly that one would rather move with it and “fail” than succeed in another realm. You so have what it takes.   Hubba, Hubba - The Universe  P.S. At which point, of course, failure becomes impossible, joy becomes the measure of success, and fitting into the jeans you wore back-in-the-day, inevitable.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48</cp:revision>
  <dcterms:modified xsi:type="dcterms:W3CDTF">2021-05-17T15:46:15Z</dcterms:modified>
</cp:coreProperties>
</file>